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9" r:id="rId3"/>
    <p:sldId id="260" r:id="rId5"/>
    <p:sldId id="304" r:id="rId6"/>
    <p:sldId id="305" r:id="rId7"/>
    <p:sldId id="306" r:id="rId8"/>
    <p:sldId id="307" r:id="rId9"/>
    <p:sldId id="308" r:id="rId10"/>
    <p:sldId id="310" r:id="rId11"/>
    <p:sldId id="313" r:id="rId12"/>
    <p:sldId id="314" r:id="rId13"/>
    <p:sldId id="318" r:id="rId14"/>
    <p:sldId id="320" r:id="rId15"/>
    <p:sldId id="358" r:id="rId16"/>
    <p:sldId id="359" r:id="rId17"/>
    <p:sldId id="360" r:id="rId18"/>
    <p:sldId id="362" r:id="rId19"/>
    <p:sldId id="366" r:id="rId20"/>
    <p:sldId id="363" r:id="rId21"/>
    <p:sldId id="365" r:id="rId22"/>
    <p:sldId id="367" r:id="rId23"/>
    <p:sldId id="374" r:id="rId24"/>
    <p:sldId id="370" r:id="rId25"/>
    <p:sldId id="371" r:id="rId26"/>
    <p:sldId id="376" r:id="rId27"/>
  </p:sldIdLst>
  <p:sldSz cx="12192000" cy="6858000"/>
  <p:notesSz cx="6858000" cy="9144000"/>
  <p:custDataLst>
    <p:tags r:id="rId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F15B21"/>
    <a:srgbClr val="FF0000"/>
    <a:srgbClr val="00961C"/>
    <a:srgbClr val="EAEAEA"/>
    <a:srgbClr val="F9F9F9"/>
    <a:srgbClr val="F74F1B"/>
    <a:srgbClr val="F4461E"/>
    <a:srgbClr val="000000"/>
    <a:srgbClr val="EE7024"/>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4660"/>
  </p:normalViewPr>
  <p:slideViewPr>
    <p:cSldViewPr snapToGrid="0">
      <p:cViewPr varScale="1">
        <p:scale>
          <a:sx n="68" d="100"/>
          <a:sy n="68" d="100"/>
        </p:scale>
        <p:origin x="78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1" Type="http://schemas.openxmlformats.org/officeDocument/2006/relationships/tags" Target="tags/tag3.xml"/><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老师同学们大家好，我叫张磊，今天我汇报的论文是</a:t>
            </a:r>
            <a:r>
              <a:rPr lang="en-US" altLang="zh-CN" dirty="0"/>
              <a:t>“用于高性能计算的Web门户</a:t>
            </a:r>
            <a:r>
              <a:rPr lang="zh-CN" altLang="en-US" dirty="0"/>
              <a:t>的一个综述</a:t>
            </a:r>
            <a:r>
              <a:rPr lang="en-US" altLang="zh-CN" dirty="0"/>
              <a:t>”</a:t>
            </a:r>
            <a:endParaRPr lang="en-US" altLang="zh-CN" dirty="0"/>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dirty="0"/>
              <a:t>在设计</a:t>
            </a:r>
            <a:r>
              <a:rPr lang="en-US" altLang="zh-CN" dirty="0"/>
              <a:t>HPC</a:t>
            </a:r>
            <a:r>
              <a:rPr lang="zh-CN" altLang="en-US" dirty="0"/>
              <a:t>门户时，与任何其他软件一样，必须彻底研究和指定用例。所有的</a:t>
            </a:r>
            <a:r>
              <a:rPr lang="en-US" altLang="zh-CN" dirty="0"/>
              <a:t>HPC</a:t>
            </a:r>
            <a:r>
              <a:rPr lang="zh-CN" altLang="en-US" dirty="0"/>
              <a:t>门户功能和特性并不总是被使用，甚至根本没有被使用，这取决于用例。并非所有的HPC门户的用户都有相同的目标或使用相同的工作流。这同样适用于提供HPC服务的组织。本文描述的功能和特性符合这些用户群体及其典型用例的大多数需求。</a:t>
            </a:r>
            <a:endParaRPr lang="zh-CN" altLang="en-US" dirty="0"/>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en-US"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dirty="0">
                <a:latin typeface="微软雅黑 Light" panose="020B0502040204020203" pitchFamily="34" charset="-122"/>
                <a:ea typeface="微软雅黑 Light" panose="020B0502040204020203" pitchFamily="34" charset="-122"/>
                <a:cs typeface="Arial" panose="020B0604020202020204" pitchFamily="34" charset="0"/>
                <a:sym typeface="+mn-ea"/>
              </a:rPr>
              <a:t>一些云服务提供商，以及HPC研究和学术环境</a:t>
            </a:r>
            <a:r>
              <a:rPr lang="zh-CN" dirty="0">
                <a:latin typeface="微软雅黑 Light" panose="020B0502040204020203" pitchFamily="34" charset="-122"/>
                <a:ea typeface="微软雅黑 Light" panose="020B0502040204020203" pitchFamily="34" charset="-122"/>
                <a:cs typeface="Arial" panose="020B0604020202020204" pitchFamily="34" charset="0"/>
                <a:sym typeface="+mn-ea"/>
              </a:rPr>
              <a:t>等，</a:t>
            </a:r>
            <a:r>
              <a:rPr dirty="0">
                <a:latin typeface="微软雅黑 Light" panose="020B0502040204020203" pitchFamily="34" charset="-122"/>
                <a:ea typeface="微软雅黑 Light" panose="020B0502040204020203" pitchFamily="34" charset="-122"/>
                <a:cs typeface="Arial" panose="020B0604020202020204" pitchFamily="34" charset="0"/>
                <a:sym typeface="+mn-ea"/>
              </a:rPr>
              <a:t>认为他们的用户</a:t>
            </a:r>
            <a:r>
              <a:rPr lang="zh-CN" dirty="0">
                <a:latin typeface="微软雅黑 Light" panose="020B0502040204020203" pitchFamily="34" charset="-122"/>
                <a:ea typeface="微软雅黑 Light" panose="020B0502040204020203" pitchFamily="34" charset="-122"/>
                <a:cs typeface="Arial" panose="020B0604020202020204" pitchFamily="34" charset="0"/>
                <a:sym typeface="+mn-ea"/>
              </a:rPr>
              <a:t>群体</a:t>
            </a:r>
            <a:r>
              <a:rPr dirty="0">
                <a:latin typeface="微软雅黑 Light" panose="020B0502040204020203" pitchFamily="34" charset="-122"/>
                <a:ea typeface="微软雅黑 Light" panose="020B0502040204020203" pitchFamily="34" charset="-122"/>
                <a:cs typeface="Arial" panose="020B0604020202020204" pitchFamily="34" charset="0"/>
                <a:sym typeface="+mn-ea"/>
              </a:rPr>
              <a:t>熟悉HPC概念和Unix/Linux命令行接口(CLI)。因此，他们的解决方案通常不包括HPC门户。</a:t>
            </a:r>
            <a:endParaRPr lang="zh-CN" altLang="en-US" dirty="0"/>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en-US" altLang="zh-CN" dirty="0"/>
              <a:t>HPC</a:t>
            </a:r>
            <a:r>
              <a:rPr lang="zh-CN" altLang="en-US" dirty="0"/>
              <a:t>门户通常有这些功能性需求和非功能性需求。</a:t>
            </a:r>
            <a:endParaRPr lang="zh-CN" altLang="en-US" dirty="0"/>
          </a:p>
          <a:p>
            <a:r>
              <a:rPr lang="zh-CN" altLang="en-US" b="1" dirty="0"/>
              <a:t>强制性的功能特性</a:t>
            </a:r>
            <a:r>
              <a:rPr lang="zh-CN" altLang="en-US" dirty="0"/>
              <a:t>是不可缺少的，如果其中一个不受支持，则不能被视为HPC门户。</a:t>
            </a:r>
            <a:r>
              <a:rPr lang="zh-CN" altLang="en-US" b="1" dirty="0"/>
              <a:t>关键的功能特性</a:t>
            </a:r>
            <a:r>
              <a:rPr lang="zh-CN" altLang="en-US" dirty="0"/>
              <a:t>通常是用户所期望的，但并不总是受支持的，如果缺少其中一个或几个，那么某些用户可能认为HPC门户不能处理他们的应用程序工作流，但是仍然适合其他某些用例。</a:t>
            </a:r>
            <a:r>
              <a:rPr lang="zh-CN" altLang="en-US" b="1" dirty="0"/>
              <a:t>可有可无的功能特性</a:t>
            </a:r>
            <a:r>
              <a:rPr lang="zh-CN" altLang="en-US" dirty="0"/>
              <a:t>如他的字面意思，它是可有可无的，除了少数用户之外，它们不被期望或请求，而且HPC门户通常不支持它们。一个可有可无的功能特性通常要么是新的，要么是由另一个非</a:t>
            </a:r>
            <a:r>
              <a:rPr lang="en-US" altLang="zh-CN" dirty="0"/>
              <a:t>HPC</a:t>
            </a:r>
            <a:r>
              <a:rPr lang="zh-CN" altLang="en-US" dirty="0"/>
              <a:t>软件或web服务支持的。</a:t>
            </a:r>
            <a:endParaRPr lang="zh-CN" altLang="en-US" dirty="0"/>
          </a:p>
          <a:p>
            <a:r>
              <a:rPr lang="zh-CN" altLang="en-US" b="1" dirty="0"/>
              <a:t>非功能性需求</a:t>
            </a:r>
            <a:r>
              <a:rPr lang="zh-CN" altLang="en-US" dirty="0"/>
              <a:t>是使HPC门户适合持续生产的技术特征。为了产品的总体质量，它们应该被尽可能地优化。</a:t>
            </a:r>
            <a:r>
              <a:rPr lang="zh-CN" altLang="en-US" b="1" dirty="0"/>
              <a:t>安全性</a:t>
            </a:r>
            <a:r>
              <a:rPr lang="zh-CN" altLang="en-US" dirty="0"/>
              <a:t>是所有类型的web接口的主要关注点，特别是当它允许访问大量机密资源和研发数据时。它不应该被看作是一个特性，而应该看作是一个强制性的质量。</a:t>
            </a:r>
            <a:r>
              <a:rPr lang="zh-CN" altLang="en-US" b="1" dirty="0"/>
              <a:t>可用性</a:t>
            </a:r>
            <a:r>
              <a:rPr lang="zh-CN" altLang="en-US" dirty="0"/>
              <a:t>是指，与任何具有用户界面的软件一样，HPC门户应该易于使用、简单、清晰、直观和响应性强。</a:t>
            </a:r>
            <a:r>
              <a:rPr lang="zh-CN" altLang="en-US" sz="2000" b="1" dirty="0"/>
              <a:t>性能</a:t>
            </a:r>
            <a:r>
              <a:rPr lang="zh-CN" altLang="en-US" dirty="0"/>
              <a:t>是指</a:t>
            </a:r>
            <a:r>
              <a:rPr lang="en-US" altLang="zh-CN" dirty="0"/>
              <a:t>HPC门户必须满足其他门户不存在的高性能计算特定约束</a:t>
            </a:r>
            <a:r>
              <a:rPr lang="zh-CN" altLang="en-US" dirty="0"/>
              <a:t>。HPC门户的目的是用作业调度器隐藏和替换用户交互，同时考虑到作业调度器的设计目的是由人工通过命令行驱动，而不是接收来自web应用程序的大量请求。</a:t>
            </a:r>
            <a:r>
              <a:rPr lang="zh-CN" altLang="en-US" b="1" dirty="0"/>
              <a:t>可靠性</a:t>
            </a:r>
            <a:r>
              <a:rPr lang="zh-CN" altLang="en-US" dirty="0"/>
              <a:t>是指由于HPC门户的目标是为潜在的大量知名用户提供服务，因此此类服务需要防止数据丢失、数据损坏以及停机和系统故障。然而，这种保护并不依赖于门户实现，而是依赖于足够的IT实践、流程和外部工具。这包括备份、高可用性/容错和灾难恢复。</a:t>
            </a:r>
            <a:endParaRPr lang="zh-CN" altLang="en-US" dirty="0"/>
          </a:p>
          <a:p>
            <a:r>
              <a:rPr lang="en-US" altLang="zh-CN" dirty="0"/>
              <a:t>·	</a:t>
            </a:r>
            <a:endParaRPr lang="en-US" altLang="zh-CN" dirty="0"/>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在过去几年中，已经开发了许多HPC门户。这24个HPC门户是和这篇论文讨论的同类型的所有</a:t>
            </a:r>
            <a:r>
              <a:rPr lang="en-US" altLang="zh-CN" dirty="0"/>
              <a:t>HPC</a:t>
            </a:r>
            <a:r>
              <a:rPr lang="zh-CN" altLang="en-US" dirty="0"/>
              <a:t>门户。作者对这</a:t>
            </a:r>
            <a:r>
              <a:rPr lang="en-US" altLang="zh-CN" dirty="0"/>
              <a:t>24</a:t>
            </a:r>
            <a:r>
              <a:rPr lang="zh-CN" altLang="en-US" dirty="0"/>
              <a:t>个的特性进行了比较。强制性的功能特性得到所有HPC门户的支持，因此它们不会显示在比较矩阵中。此外，非功能性需求需要广泛的定性基准来进行全面和公平的比较，这样重要的工作超出了本文的范围。作者列出的关键的功能特性和可有可无的功能特性，以及在非功能性需求中确定的一些特性，这些特性的支持很容易检查。在表中，我们可以看到只有2个HPC门户</a:t>
            </a:r>
            <a:r>
              <a:rPr lang="zh-CN" altLang="en-US" dirty="0">
                <a:sym typeface="+mn-ea"/>
              </a:rPr>
              <a:t>(#8、#16)</a:t>
            </a:r>
            <a:r>
              <a:rPr lang="zh-CN" altLang="en-US" dirty="0"/>
              <a:t>提供了所有15个特性，还有2个门户</a:t>
            </a:r>
            <a:r>
              <a:rPr lang="zh-CN" altLang="en-US" dirty="0">
                <a:sym typeface="+mn-ea"/>
              </a:rPr>
              <a:t>(#6和#24)</a:t>
            </a:r>
            <a:r>
              <a:rPr lang="zh-CN" altLang="en-US" dirty="0"/>
              <a:t>提供了本研究中选择的12个关键特性。当我们只看16个目前可用的HPC门户时，我们可以得出这几个结论。</a:t>
            </a:r>
            <a:endParaRPr lang="zh-CN" altLang="en-US" dirty="0"/>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dirty="0">
                <a:sym typeface="+mn-ea"/>
              </a:rPr>
              <a:t>第三部分，</a:t>
            </a:r>
            <a:r>
              <a:rPr lang="en-US" altLang="zh-CN" dirty="0">
                <a:sym typeface="+mn-ea"/>
              </a:rPr>
              <a:t>XCS3 </a:t>
            </a:r>
            <a:r>
              <a:rPr lang="zh-CN" altLang="en-US" dirty="0">
                <a:sym typeface="+mn-ea"/>
              </a:rPr>
              <a:t>项目</a:t>
            </a:r>
            <a:endParaRPr lang="zh-CN" dirty="0"/>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作者</a:t>
            </a:r>
            <a:r>
              <a:rPr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在2004年左右首次体验了HPC门户开发。面对对web前端到HPC解决方案的日益增长的需求，</a:t>
            </a:r>
            <a:r>
              <a:rPr 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作者</a:t>
            </a:r>
            <a:r>
              <a:rPr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构建了eBatch，主要目的是向用户隐藏作业调度程序和作业提交复杂性。另一个主要目标是在不总是允许SSH连接的企业广域网上提供HPC服务。它足够灵活，可以快速适应许多特定站点的HPC实现、作业调度程序和作业提交脚本。然而，许多企业级特性都没有实现</a:t>
            </a:r>
            <a:r>
              <a:rPr 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a:t>
            </a:r>
            <a:r>
              <a:rPr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身份验证、远程可视化、</a:t>
            </a:r>
            <a:r>
              <a:rPr 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账单</a:t>
            </a:r>
            <a:r>
              <a:rPr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、多租户等等。2008年，</a:t>
            </a:r>
            <a:r>
              <a:rPr 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作者</a:t>
            </a:r>
            <a:r>
              <a:rPr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决定利用这种体验，开发一个包含远程可视化功能的企业级HPC门户，这个新项目被命名为XCS。XCS</a:t>
            </a:r>
            <a:r>
              <a:rPr 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1</a:t>
            </a:r>
            <a:r>
              <a:rPr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项目于2009年5月启动。一开始，XCS门户是专门为</a:t>
            </a:r>
            <a:r>
              <a:rPr 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作者</a:t>
            </a:r>
            <a:r>
              <a:rPr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自己的HPC随需应变提供的。但</a:t>
            </a:r>
            <a:r>
              <a:rPr 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作者</a:t>
            </a:r>
            <a:r>
              <a:rPr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很快就了解到，其他计算中心希望在其内部拥有自己的门户，因此</a:t>
            </a:r>
            <a:r>
              <a:rPr 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作者</a:t>
            </a:r>
            <a:r>
              <a:rPr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将其打包为产品。然后，</a:t>
            </a:r>
            <a:r>
              <a:rPr 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作者</a:t>
            </a:r>
            <a:r>
              <a:rPr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开始从客户体验和用户反馈中学习，并改进了第一个版本</a:t>
            </a:r>
            <a:r>
              <a:rPr 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a:t>
            </a:r>
            <a:r>
              <a:rPr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大大减少了从门户执行操作所需的步骤，并增加了对远程可视化工具的支持</a:t>
            </a:r>
            <a:r>
              <a:rPr 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，项目命名为</a:t>
            </a:r>
            <a:r>
              <a:rPr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XCS2。在2015年，尽管XCS2令人满意，但</a:t>
            </a:r>
            <a:r>
              <a:rPr 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作者</a:t>
            </a:r>
            <a:r>
              <a:rPr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决定在考虑现代概念的基础上彻底重构它。XCS2用户界面缺乏对客户所期望的许多新web趋势的支持，很难将其作为一个整体软件来维护。在最新版本的XCS2中添加的RESTful API，尽管简单且仅面向终端用户，但证明了它的有用性。这促使</a:t>
            </a:r>
            <a:r>
              <a:rPr 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作者</a:t>
            </a:r>
            <a:r>
              <a:rPr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提出了一种新的模块化方法</a:t>
            </a:r>
            <a:r>
              <a:rPr 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，项目命名为</a:t>
            </a:r>
            <a:r>
              <a:rPr lang="en-US" alt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XCS3</a:t>
            </a:r>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a:t>
            </a:r>
            <a:endPar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XCS3的目标是同时用于现场客户和由我们的数据中心、第三方供应商或组织计算中心提供的按需高性能计算云服务。它支持所有强制性的和关键的功能特性。在</a:t>
            </a:r>
            <a:r>
              <a:rPr lang="en-US" alt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XCS3</a:t>
            </a:r>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中没有实现这三个功能特性，就是前面说的可有可无的功能特性。</a:t>
            </a:r>
            <a:endPar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左边的图是</a:t>
            </a:r>
            <a:r>
              <a:rPr lang="en-US" alt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XCS3</a:t>
            </a:r>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的全局体系结构。web软件由两个主要组件组成。第一个是Java Core RESTful API web应用程序，它控制所有核心HPC对象(例如，集群、用户、作业、应用程序等)。第二个是GUI web应用程序，它控制所有web界面(例如，外观和感觉、仪表板组件、用户首选项等)。这两个组件都充当独立的web服务器，可以通过HTTPS/HTTP访问它们。两者都通过在XCS3 Java内核中运行的OAuth服务验证用户授权(如右下角的图所示)。在HPC平台中间件层，一个或多个HPC中间件(例如作业调度程序、并行文件系统等)依赖于可插入的身份验证模块(PAM)或名称服务交换(NSS)机制来验证用户的身份验证或授权。</a:t>
            </a:r>
            <a:endPar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一些专用于HPC资源使用的RESTful </a:t>
            </a:r>
            <a:r>
              <a:rPr lang="en-US" alt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API</a:t>
            </a:r>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已经存在，但是到目前为止还没有出现任何标准，而且它们都没有足够的灵活性来满足作者的需求。这就是为什么作者决定创造他们自己的。作者在这个网站提供了XCS3 RESTful API端点和HTTP方法的详尽列表。</a:t>
            </a:r>
            <a:endPar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gn="l">
              <a:lnSpc>
                <a:spcPct val="150000"/>
              </a:lnSpc>
            </a:pPr>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为了使XCS3易于集成到任何类型的环境中，作者做出了三个主要的设计选择并进行了实现。一、</a:t>
            </a:r>
            <a:r>
              <a:rPr lang="zh-CN" altLang="en-US" b="1" dirty="0" smtClean="0">
                <a:solidFill>
                  <a:schemeClr val="bg1"/>
                </a:solidFill>
                <a:latin typeface="微软雅黑 Light" panose="020B0502040204020203" pitchFamily="34" charset="-122"/>
                <a:ea typeface="微软雅黑 Light" panose="020B0502040204020203" pitchFamily="34" charset="-122"/>
                <a:sym typeface="+mn-ea"/>
              </a:rPr>
              <a:t>多层系统抽象层：</a:t>
            </a:r>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用于标准HPC目录服务、所有主要HPC批调度程序和所有主要模拟机制。二、</a:t>
            </a:r>
            <a:r>
              <a:rPr lang="zh-CN" altLang="en-US" b="1" dirty="0">
                <a:solidFill>
                  <a:schemeClr val="bg1"/>
                </a:solidFill>
                <a:latin typeface="微软雅黑 Light" panose="020B0502040204020203" pitchFamily="34" charset="-122"/>
                <a:ea typeface="微软雅黑 Light" panose="020B0502040204020203" pitchFamily="34" charset="-122"/>
                <a:sym typeface="+mn-ea"/>
              </a:rPr>
              <a:t>通过两种可能的方法实现非侵入性的HPC应用程序集成：</a:t>
            </a:r>
            <a:r>
              <a:rPr lang="zh-CN" altLang="en-US" dirty="0">
                <a:solidFill>
                  <a:schemeClr val="bg1"/>
                </a:solidFill>
                <a:latin typeface="微软雅黑 Light" panose="020B0502040204020203" pitchFamily="34" charset="-122"/>
                <a:ea typeface="微软雅黑 Light" panose="020B0502040204020203" pitchFamily="34" charset="-122"/>
                <a:sym typeface="+mn-ea"/>
              </a:rPr>
              <a:t>一是通过默认的XCS3作业提交模板集成HPC应用程序，二是使用客户现有脚本集成高性能计算应用程序，为有经验的组织使用他们自己维护的作业提交方法。三、</a:t>
            </a:r>
            <a:r>
              <a:rPr b="1" dirty="0">
                <a:solidFill>
                  <a:schemeClr val="bg1"/>
                </a:solidFill>
                <a:latin typeface="微软雅黑 Light" panose="020B0502040204020203" pitchFamily="34" charset="-122"/>
                <a:ea typeface="微软雅黑 Light" panose="020B0502040204020203" pitchFamily="34" charset="-122"/>
                <a:cs typeface="微软雅黑 Light" panose="020B0502040204020203" pitchFamily="34" charset="-122"/>
                <a:sym typeface="+mn-ea"/>
              </a:rPr>
              <a:t>不依附于任何HPC硬件或环境</a:t>
            </a:r>
            <a:r>
              <a:rPr lang="zh-CN" b="1" dirty="0">
                <a:solidFill>
                  <a:schemeClr val="bg1"/>
                </a:solidFill>
                <a:latin typeface="微软雅黑 Light" panose="020B0502040204020203" pitchFamily="34" charset="-122"/>
                <a:ea typeface="微软雅黑 Light" panose="020B0502040204020203" pitchFamily="34" charset="-122"/>
                <a:cs typeface="微软雅黑 Light" panose="020B0502040204020203" pitchFamily="34" charset="-122"/>
                <a:sym typeface="+mn-ea"/>
              </a:rPr>
              <a:t>。</a:t>
            </a:r>
            <a:endParaRPr b="1" dirty="0">
              <a:solidFill>
                <a:schemeClr val="bg1"/>
              </a:solidFill>
              <a:latin typeface="微软雅黑 Light" panose="020B0502040204020203" pitchFamily="34" charset="-122"/>
              <a:ea typeface="微软雅黑 Light" panose="020B0502040204020203" pitchFamily="34" charset="-122"/>
              <a:cs typeface="微软雅黑 Light" panose="020B0502040204020203" pitchFamily="34" charset="-122"/>
            </a:endParaRPr>
          </a:p>
          <a:p>
            <a:pPr algn="l"/>
            <a:endParaRPr lang="zh-CN" altLang="en-US" dirty="0">
              <a:solidFill>
                <a:schemeClr val="bg1"/>
              </a:solidFill>
              <a:latin typeface="微软雅黑 Light" panose="020B0502040204020203" pitchFamily="34" charset="-122"/>
              <a:ea typeface="微软雅黑 Light" panose="020B0502040204020203" pitchFamily="34" charset="-122"/>
              <a:sym typeface="+mn-ea"/>
            </a:endParaRPr>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接下来，我将从这三个方面进行汇报</a:t>
            </a:r>
            <a:endParaRPr lang="zh-CN" altLang="en-US" dirty="0"/>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这是</a:t>
            </a:r>
            <a:r>
              <a:rPr lang="en-US" alt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XCS3</a:t>
            </a:r>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的作业提交工作流。第一步，当用户打开作业提交控制面板时，XCS3将呈现</a:t>
            </a:r>
            <a:r>
              <a:rPr lang="en-US" alt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Demo </a:t>
            </a:r>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web表单，其中包含由管理员在应用程序模板编辑器中编辑的信息。第二步，用户使用value1和value2填充</a:t>
            </a:r>
            <a:r>
              <a:rPr lang="en-US" alt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Demo</a:t>
            </a:r>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表单的字段，并单击提交。第三步，xcs-submit由用户在终端用户身份下通过模拟安全机制执行：xcs-submit创建一个作业脚本，其中包含它收集的所有信息。它将作业脚本提交给调度程序。x</a:t>
            </a:r>
            <a:r>
              <a:rPr lang="en-US" alt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cs</a:t>
            </a:r>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 -submit软件就像一个元调度程序：它接受标准化参数，并将它们转换为在任何调度程序上提交作业。第四步，作业获得一个ID(例如，123)，它被排队，直到HPC集群上有足够的资源可用，然后执行它。第五步，作业状态由HPC集群集成机制监视。Java Core web应用程序使用此信息更新其数据库，然后通过数据源机制将作业状态提供给web GUI。然后，用户可以监视他的作业，并在XCS3控制面板上获得他的结果。</a:t>
            </a:r>
            <a:endPar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en-US" alt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XCS3</a:t>
            </a:r>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还支持这几个非功能性需求。</a:t>
            </a:r>
            <a:endPar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这是典型的XCS3用户控制面板，包含8个组件：作业提交、</a:t>
            </a:r>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sym typeface="+mn-ea"/>
              </a:rPr>
              <a:t>带有作业状态的</a:t>
            </a:r>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数据表、</a:t>
            </a:r>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sym typeface="+mn-ea"/>
              </a:rPr>
              <a:t>带有作业状态的</a:t>
            </a:r>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数据图、</a:t>
            </a:r>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sym typeface="+mn-ea"/>
              </a:rPr>
              <a:t>带有应用程序统计信息的</a:t>
            </a:r>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数据图、数据绘图仪、文本编辑器、文件管理器和</a:t>
            </a:r>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sym typeface="+mn-ea"/>
              </a:rPr>
              <a:t>带有磁盘使用情况的</a:t>
            </a:r>
            <a:r>
              <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数据图</a:t>
            </a:r>
            <a:endPar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a:lnSpc>
                <a:spcPct val="150000"/>
              </a:lnSpc>
            </a:pPr>
            <a:r>
              <a:rPr lang="en-US" altLang="zh-CN">
                <a:latin typeface="微软雅黑 Light" panose="020B0502040204020203" pitchFamily="34" charset="-122"/>
                <a:ea typeface="微软雅黑 Light" panose="020B0502040204020203" pitchFamily="34" charset="-122"/>
                <a:cs typeface="微软雅黑 Light" panose="020B0502040204020203" pitchFamily="34" charset="-122"/>
                <a:sym typeface="+mn-ea"/>
              </a:rPr>
              <a:t>       </a:t>
            </a:r>
            <a:r>
              <a:rPr lang="zh-CN" altLang="en-US">
                <a:latin typeface="微软雅黑 Light" panose="020B0502040204020203" pitchFamily="34" charset="-122"/>
                <a:ea typeface="微软雅黑 Light" panose="020B0502040204020203" pitchFamily="34" charset="-122"/>
                <a:cs typeface="微软雅黑 Light" panose="020B0502040204020203" pitchFamily="34" charset="-122"/>
                <a:sym typeface="+mn-ea"/>
              </a:rPr>
              <a:t>HPC门户领域发展非常迅速，因此需要定期调整XCS3软件。在短期目标上，作者计划开发新的带有相关控制面板组件的微服务，支持更多的监视特性(系统性能、功耗、温度、HPC应用程序概要等)。在长期目标上，作者计划研究集成工作流引擎、容量规划功能和云管理功能。</a:t>
            </a:r>
            <a:endParaRPr lang="zh-CN" altLang="en-US">
              <a:latin typeface="微软雅黑 Light" panose="020B0502040204020203" pitchFamily="34" charset="-122"/>
              <a:ea typeface="微软雅黑 Light" panose="020B0502040204020203" pitchFamily="34" charset="-122"/>
              <a:cs typeface="微软雅黑 Light" panose="020B0502040204020203" pitchFamily="34" charset="-122"/>
            </a:endParaRPr>
          </a:p>
          <a:p>
            <a:pPr>
              <a:lnSpc>
                <a:spcPct val="150000"/>
              </a:lnSpc>
            </a:pPr>
            <a:r>
              <a:rPr lang="zh-CN" altLang="en-US">
                <a:latin typeface="微软雅黑 Light" panose="020B0502040204020203" pitchFamily="34" charset="-122"/>
                <a:ea typeface="微软雅黑 Light" panose="020B0502040204020203" pitchFamily="34" charset="-122"/>
                <a:cs typeface="微软雅黑 Light" panose="020B0502040204020203" pitchFamily="34" charset="-122"/>
                <a:sym typeface="+mn-ea"/>
              </a:rPr>
              <a:t>       在超级计算机和云计算上，数据分析(DA)、深度学习(DL)、机器学习(ML)和高性能计算</a:t>
            </a:r>
            <a:r>
              <a:rPr lang="en-US" altLang="zh-CN">
                <a:latin typeface="微软雅黑 Light" panose="020B0502040204020203" pitchFamily="34" charset="-122"/>
                <a:ea typeface="微软雅黑 Light" panose="020B0502040204020203" pitchFamily="34" charset="-122"/>
                <a:cs typeface="微软雅黑 Light" panose="020B0502040204020203" pitchFamily="34" charset="-122"/>
                <a:sym typeface="+mn-ea"/>
              </a:rPr>
              <a:t>(HPC)</a:t>
            </a:r>
            <a:r>
              <a:rPr lang="zh-CN" altLang="en-US">
                <a:latin typeface="微软雅黑 Light" panose="020B0502040204020203" pitchFamily="34" charset="-122"/>
                <a:ea typeface="微软雅黑 Light" panose="020B0502040204020203" pitchFamily="34" charset="-122"/>
                <a:cs typeface="微软雅黑 Light" panose="020B0502040204020203" pitchFamily="34" charset="-122"/>
                <a:sym typeface="+mn-ea"/>
              </a:rPr>
              <a:t>的需求趋于一致。作者预计，当前的HPC门户将很快发展为解决所有这些领域的问题，因此向XCS3添加对DA、DL和ML的支持是他们的优先事项之一。</a:t>
            </a:r>
            <a:endParaRPr lang="zh-CN" altLang="en-US"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这就是我所有的汇报，谢谢！</a:t>
            </a:r>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第一部分，背景介绍</a:t>
            </a:r>
            <a:endParaRPr lang="zh-CN" altLang="en-US" dirty="0"/>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dirty="0" smtClean="0"/>
              <a:t>超级计算机的计算能力正在不断提高，在</a:t>
            </a:r>
            <a:r>
              <a:rPr dirty="0" smtClean="0"/>
              <a:t>2018年11月 Top500 排名</a:t>
            </a:r>
            <a:r>
              <a:rPr lang="zh-CN" dirty="0" smtClean="0"/>
              <a:t>中</a:t>
            </a:r>
            <a:r>
              <a:rPr dirty="0" smtClean="0"/>
              <a:t>，美国橡树岭国家实验</a:t>
            </a:r>
            <a:r>
              <a:rPr dirty="0" smtClean="0">
                <a:sym typeface="+mn-ea"/>
              </a:rPr>
              <a:t>室</a:t>
            </a:r>
            <a:r>
              <a:rPr lang="zh-CN" dirty="0" smtClean="0">
                <a:sym typeface="+mn-ea"/>
              </a:rPr>
              <a:t>的</a:t>
            </a:r>
            <a:r>
              <a:rPr lang="en-US" dirty="0" smtClean="0"/>
              <a:t>Summit</a:t>
            </a:r>
            <a:r>
              <a:rPr dirty="0" smtClean="0"/>
              <a:t>超级计算机，在239</a:t>
            </a:r>
            <a:r>
              <a:rPr lang="zh-CN" dirty="0" smtClean="0"/>
              <a:t>万</a:t>
            </a:r>
            <a:r>
              <a:rPr dirty="0" smtClean="0"/>
              <a:t>个核上</a:t>
            </a:r>
            <a:r>
              <a:rPr lang="zh-CN" dirty="0" smtClean="0"/>
              <a:t>，</a:t>
            </a:r>
            <a:r>
              <a:rPr dirty="0" smtClean="0">
                <a:sym typeface="+mn-ea"/>
              </a:rPr>
              <a:t>Linpack性能</a:t>
            </a:r>
            <a:r>
              <a:rPr dirty="0" smtClean="0"/>
              <a:t>达到了</a:t>
            </a:r>
            <a:r>
              <a:rPr lang="zh-CN" dirty="0" smtClean="0"/>
              <a:t>每秒</a:t>
            </a:r>
            <a:r>
              <a:rPr dirty="0" smtClean="0"/>
              <a:t>143.5千万亿次浮点运算</a:t>
            </a:r>
            <a:r>
              <a:rPr lang="zh-CN" dirty="0" smtClean="0"/>
              <a:t>，</a:t>
            </a:r>
            <a:r>
              <a:rPr dirty="0" smtClean="0"/>
              <a:t>在6个月内将自身的性能提高了17.3%。这</a:t>
            </a:r>
            <a:r>
              <a:rPr lang="zh-CN" dirty="0" smtClean="0"/>
              <a:t>比</a:t>
            </a:r>
            <a:r>
              <a:rPr dirty="0" smtClean="0"/>
              <a:t>一年前世界上最强的计算机</a:t>
            </a:r>
            <a:r>
              <a:rPr lang="en-US" dirty="0" smtClean="0"/>
              <a:t>”</a:t>
            </a:r>
            <a:r>
              <a:rPr dirty="0" smtClean="0"/>
              <a:t>神威太湖</a:t>
            </a:r>
            <a:r>
              <a:rPr lang="zh-CN" dirty="0" smtClean="0"/>
              <a:t>之光</a:t>
            </a:r>
            <a:r>
              <a:rPr lang="en-US" altLang="zh-CN" dirty="0" smtClean="0"/>
              <a:t>“</a:t>
            </a:r>
            <a:r>
              <a:rPr dirty="0" smtClean="0"/>
              <a:t>的性能提高了54.3%</a:t>
            </a:r>
            <a:r>
              <a:rPr lang="zh-CN" dirty="0" smtClean="0"/>
              <a:t>。神威太湖之光是由我国的国家并行计算机工程技术研究中心开发的，运算速度达到了</a:t>
            </a:r>
            <a:r>
              <a:rPr lang="zh-CN" dirty="0" smtClean="0">
                <a:sym typeface="+mn-ea"/>
              </a:rPr>
              <a:t>每秒</a:t>
            </a:r>
            <a:r>
              <a:rPr lang="en-US" dirty="0" smtClean="0">
                <a:sym typeface="+mn-ea"/>
              </a:rPr>
              <a:t>93</a:t>
            </a:r>
            <a:r>
              <a:rPr dirty="0" smtClean="0">
                <a:sym typeface="+mn-ea"/>
              </a:rPr>
              <a:t>千万亿次浮点运算</a:t>
            </a:r>
            <a:r>
              <a:rPr lang="zh-CN" dirty="0" smtClean="0">
                <a:sym typeface="+mn-ea"/>
              </a:rPr>
              <a:t>。</a:t>
            </a:r>
            <a:endParaRPr lang="zh-CN" dirty="0" smtClean="0">
              <a:sym typeface="+mn-ea"/>
            </a:endParaRPr>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随着超级计算机越来越多，这些计算中心在生物学、工程学等等</a:t>
            </a:r>
            <a:r>
              <a:rPr lang="zh-CN" altLang="en-US" dirty="0">
                <a:sym typeface="+mn-ea"/>
              </a:rPr>
              <a:t>许多领域得到越来越多的应用。高性能计算被越来越多的科学家用来帮助他们解决复杂的问题。这些科学家都在各自的领域拥有深厚的科学知识，但不一定精通高性能计算。此外，即使对那些有HPC知识的人来说，他们花在主要工作上的时间也比花在HPC问题上的时间要多，因此需要像web门户这样的工具来方便高效地访问和使用HPC资源。</a:t>
            </a:r>
            <a:endParaRPr lang="zh-CN" altLang="en-US" dirty="0">
              <a:sym typeface="+mn-ea"/>
            </a:endParaRPr>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这是最早的三个用于超级计算机的</a:t>
            </a:r>
            <a:r>
              <a:rPr lang="en-US" altLang="zh-CN" dirty="0"/>
              <a:t>web</a:t>
            </a:r>
            <a:r>
              <a:rPr lang="zh-CN" altLang="en-US" dirty="0"/>
              <a:t>门户项目，这三个项目之间没有任何关系，但是它们开启了HPC门户时代。从那时起，通过一个简单的web界面访问、使用、监视、管理和控制高性能计算资源的需求不断增长。</a:t>
            </a:r>
            <a:endParaRPr lang="zh-CN" altLang="en-US" dirty="0"/>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这些是为特定领域或大型组织的特定需求开发的比较典型的</a:t>
            </a:r>
            <a:r>
              <a:rPr lang="en-US" altLang="zh-CN" dirty="0"/>
              <a:t>HPC</a:t>
            </a:r>
            <a:r>
              <a:rPr lang="zh-CN" altLang="en-US" dirty="0"/>
              <a:t>门户项目。随着高性能计算的需求不断增加，</a:t>
            </a:r>
            <a:r>
              <a:rPr lang="en-US" altLang="zh-CN" dirty="0"/>
              <a:t>HPC</a:t>
            </a:r>
            <a:r>
              <a:rPr lang="zh-CN" altLang="en-US" dirty="0"/>
              <a:t>门户变得越来越重要。</a:t>
            </a:r>
            <a:endParaRPr lang="zh-CN" altLang="en-US" dirty="0"/>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第二部分，</a:t>
            </a:r>
            <a:r>
              <a:rPr lang="en-US" altLang="zh-CN" dirty="0"/>
              <a:t>HPC</a:t>
            </a:r>
            <a:r>
              <a:rPr lang="zh-CN" altLang="en-US" dirty="0"/>
              <a:t>门户需求</a:t>
            </a:r>
            <a:endParaRPr lang="zh-CN" altLang="en-US" dirty="0"/>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zh-CN" altLang="en-US" dirty="0"/>
              <a:t>首先，我们要知道什么使HPC门户变得特殊？第一，高性能计算处理高性能计算需求和巨大的计算输入/输出数据。门户与这些计算和存储后端之间的关系是关键，并且以安全和有效的方式实现起来相当复杂。第二，HPC和web应用程序开发中的领域知识非常不同。</a:t>
            </a:r>
            <a:endParaRPr lang="zh-CN" altLang="en-US" dirty="0"/>
          </a:p>
        </p:txBody>
      </p:sp>
      <p:sp>
        <p:nvSpPr>
          <p:cNvPr id="4" name="灯片编号占位符 3"/>
          <p:cNvSpPr>
            <a:spLocks noGrp="1"/>
          </p:cNvSpPr>
          <p:nvPr>
            <p:ph type="sldNum" sz="quarter" idx="10"/>
          </p:nvPr>
        </p:nvSpPr>
        <p:spPr/>
        <p:txBody>
          <a:bodyPr/>
          <a:lstStyle/>
          <a:p>
            <a:fld id="{2B1EC90A-8F9C-43E8-A61D-98A102DDCD6A}"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目录">
    <p:spTree>
      <p:nvGrpSpPr>
        <p:cNvPr id="1" name=""/>
        <p:cNvGrpSpPr/>
        <p:nvPr/>
      </p:nvGrpSpPr>
      <p:grpSpPr>
        <a:xfrm>
          <a:off x="0" y="0"/>
          <a:ext cx="0" cy="0"/>
          <a:chOff x="0" y="0"/>
          <a:chExt cx="0" cy="0"/>
        </a:xfrm>
      </p:grpSpPr>
      <p:sp>
        <p:nvSpPr>
          <p:cNvPr id="3" name="平行四边形 2"/>
          <p:cNvSpPr/>
          <p:nvPr userDrawn="1"/>
        </p:nvSpPr>
        <p:spPr>
          <a:xfrm>
            <a:off x="3303817" y="0"/>
            <a:ext cx="6180667" cy="6858000"/>
          </a:xfrm>
          <a:prstGeom prst="parallelogram">
            <a:avLst>
              <a:gd name="adj" fmla="val 4390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4" name="矩形 3"/>
          <p:cNvSpPr/>
          <p:nvPr userDrawn="1"/>
        </p:nvSpPr>
        <p:spPr>
          <a:xfrm>
            <a:off x="657987" y="928925"/>
            <a:ext cx="10895391" cy="5399313"/>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7" name="等腰三角形 6"/>
          <p:cNvSpPr/>
          <p:nvPr userDrawn="1"/>
        </p:nvSpPr>
        <p:spPr>
          <a:xfrm rot="10800000">
            <a:off x="5442243" y="928917"/>
            <a:ext cx="1326875" cy="628403"/>
          </a:xfrm>
          <a:prstGeom prst="triangle">
            <a:avLst/>
          </a:prstGeom>
          <a:gradFill>
            <a:gsLst>
              <a:gs pos="0">
                <a:schemeClr val="bg1"/>
              </a:gs>
              <a:gs pos="74000">
                <a:schemeClr val="bg1">
                  <a:lumMod val="95000"/>
                </a:schemeClr>
              </a:gs>
            </a:gsLst>
            <a:lin ang="5400000" scaled="1"/>
          </a:gradFill>
          <a:ln w="0">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版式一">
    <p:spTree>
      <p:nvGrpSpPr>
        <p:cNvPr id="1" name=""/>
        <p:cNvGrpSpPr/>
        <p:nvPr/>
      </p:nvGrpSpPr>
      <p:grpSpPr>
        <a:xfrm>
          <a:off x="0" y="0"/>
          <a:ext cx="0" cy="0"/>
          <a:chOff x="0" y="0"/>
          <a:chExt cx="0" cy="0"/>
        </a:xfrm>
      </p:grpSpPr>
      <p:sp>
        <p:nvSpPr>
          <p:cNvPr id="5" name="矩形 4"/>
          <p:cNvSpPr/>
          <p:nvPr userDrawn="1"/>
        </p:nvSpPr>
        <p:spPr>
          <a:xfrm>
            <a:off x="657987" y="0"/>
            <a:ext cx="10895391" cy="6858000"/>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6" name="直角三角形 5"/>
          <p:cNvSpPr/>
          <p:nvPr userDrawn="1"/>
        </p:nvSpPr>
        <p:spPr>
          <a:xfrm rot="5400000">
            <a:off x="4" y="8"/>
            <a:ext cx="1006324" cy="1006324"/>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7" name="直角三角形 6"/>
          <p:cNvSpPr/>
          <p:nvPr userDrawn="1"/>
        </p:nvSpPr>
        <p:spPr>
          <a:xfrm rot="16200000">
            <a:off x="11408233" y="6074232"/>
            <a:ext cx="783772" cy="783772"/>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版式二">
    <p:spTree>
      <p:nvGrpSpPr>
        <p:cNvPr id="1" name=""/>
        <p:cNvGrpSpPr/>
        <p:nvPr/>
      </p:nvGrpSpPr>
      <p:grpSpPr>
        <a:xfrm>
          <a:off x="0" y="0"/>
          <a:ext cx="0" cy="0"/>
          <a:chOff x="0" y="0"/>
          <a:chExt cx="0" cy="0"/>
        </a:xfrm>
      </p:grpSpPr>
      <p:sp>
        <p:nvSpPr>
          <p:cNvPr id="5" name="矩形 4"/>
          <p:cNvSpPr/>
          <p:nvPr userDrawn="1"/>
        </p:nvSpPr>
        <p:spPr>
          <a:xfrm>
            <a:off x="657987" y="0"/>
            <a:ext cx="10895391" cy="6858000"/>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7" name="直角三角形 6"/>
          <p:cNvSpPr/>
          <p:nvPr userDrawn="1"/>
        </p:nvSpPr>
        <p:spPr>
          <a:xfrm rot="16200000">
            <a:off x="11408233" y="6074232"/>
            <a:ext cx="783772" cy="783772"/>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版式三">
    <p:spTree>
      <p:nvGrpSpPr>
        <p:cNvPr id="1" name=""/>
        <p:cNvGrpSpPr/>
        <p:nvPr/>
      </p:nvGrpSpPr>
      <p:grpSpPr>
        <a:xfrm>
          <a:off x="0" y="0"/>
          <a:ext cx="0" cy="0"/>
          <a:chOff x="0" y="0"/>
          <a:chExt cx="0" cy="0"/>
        </a:xfrm>
      </p:grpSpPr>
      <p:sp>
        <p:nvSpPr>
          <p:cNvPr id="5" name="矩形 4"/>
          <p:cNvSpPr/>
          <p:nvPr userDrawn="1"/>
        </p:nvSpPr>
        <p:spPr>
          <a:xfrm>
            <a:off x="657987" y="0"/>
            <a:ext cx="10895391" cy="6858000"/>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版式四">
    <p:spTree>
      <p:nvGrpSpPr>
        <p:cNvPr id="1" name=""/>
        <p:cNvGrpSpPr/>
        <p:nvPr/>
      </p:nvGrpSpPr>
      <p:grpSpPr>
        <a:xfrm>
          <a:off x="0" y="0"/>
          <a:ext cx="0" cy="0"/>
          <a:chOff x="0" y="0"/>
          <a:chExt cx="0" cy="0"/>
        </a:xfrm>
      </p:grpSpPr>
      <p:sp>
        <p:nvSpPr>
          <p:cNvPr id="9" name="矩形 8"/>
          <p:cNvSpPr/>
          <p:nvPr userDrawn="1"/>
        </p:nvSpPr>
        <p:spPr>
          <a:xfrm>
            <a:off x="657987" y="0"/>
            <a:ext cx="10895391" cy="6231467"/>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0" name="平行四边形 9"/>
          <p:cNvSpPr/>
          <p:nvPr userDrawn="1"/>
        </p:nvSpPr>
        <p:spPr>
          <a:xfrm>
            <a:off x="6011337" y="0"/>
            <a:ext cx="6180667" cy="6858000"/>
          </a:xfrm>
          <a:prstGeom prst="parallelogram">
            <a:avLst>
              <a:gd name="adj" fmla="val 4390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版式五">
    <p:spTree>
      <p:nvGrpSpPr>
        <p:cNvPr id="1" name=""/>
        <p:cNvGrpSpPr/>
        <p:nvPr/>
      </p:nvGrpSpPr>
      <p:grpSpPr>
        <a:xfrm>
          <a:off x="0" y="0"/>
          <a:ext cx="0" cy="0"/>
          <a:chOff x="0" y="0"/>
          <a:chExt cx="0" cy="0"/>
        </a:xfrm>
      </p:grpSpPr>
      <p:sp>
        <p:nvSpPr>
          <p:cNvPr id="10" name="平行四边形 9"/>
          <p:cNvSpPr/>
          <p:nvPr userDrawn="1"/>
        </p:nvSpPr>
        <p:spPr>
          <a:xfrm>
            <a:off x="6011337" y="0"/>
            <a:ext cx="6180667" cy="6858000"/>
          </a:xfrm>
          <a:prstGeom prst="parallelogram">
            <a:avLst>
              <a:gd name="adj" fmla="val 4390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9" name="矩形 8"/>
          <p:cNvSpPr/>
          <p:nvPr userDrawn="1"/>
        </p:nvSpPr>
        <p:spPr>
          <a:xfrm>
            <a:off x="657987" y="0"/>
            <a:ext cx="10895391" cy="6231467"/>
          </a:xfrm>
          <a:prstGeom prst="rect">
            <a:avLst/>
          </a:prstGeom>
          <a:solidFill>
            <a:srgbClr val="EAEAE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纯背景">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solidFill>
            <a:srgbClr val="2524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ctr" defTabSz="1219200" rtl="0" eaLnBrk="1" latinLnBrk="0" hangingPunct="1">
        <a:spcBef>
          <a:spcPct val="0"/>
        </a:spcBef>
        <a:buNone/>
        <a:defRPr sz="5865" kern="1200">
          <a:solidFill>
            <a:schemeClr val="tx1"/>
          </a:solidFill>
          <a:latin typeface="+mj-lt"/>
          <a:ea typeface="+mj-ea"/>
          <a:cs typeface="+mj-cs"/>
        </a:defRPr>
      </a:lvl1pPr>
    </p:titleStyle>
    <p:bodyStyle>
      <a:lvl1pPr marL="457200" indent="-457200" algn="l" defTabSz="1219200" rtl="0" eaLnBrk="1" latinLnBrk="0" hangingPunct="1">
        <a:spcBef>
          <a:spcPts val="130"/>
        </a:spcBef>
        <a:buFont typeface="Arial" panose="020B0604020202020204" pitchFamily="34" charset="0"/>
        <a:buChar char="•"/>
        <a:defRPr sz="4265" kern="1200">
          <a:solidFill>
            <a:schemeClr val="tx1"/>
          </a:solidFill>
          <a:latin typeface="+mn-lt"/>
          <a:ea typeface="+mn-ea"/>
          <a:cs typeface="+mn-cs"/>
        </a:defRPr>
      </a:lvl1pPr>
      <a:lvl2pPr marL="990600" indent="-381000" algn="l" defTabSz="1219200" rtl="0" eaLnBrk="1" latinLnBrk="0" hangingPunct="1">
        <a:spcBef>
          <a:spcPts val="130"/>
        </a:spcBef>
        <a:buFont typeface="Arial" panose="020B0604020202020204" pitchFamily="34" charset="0"/>
        <a:buChar char="–"/>
        <a:defRPr sz="3735" kern="1200">
          <a:solidFill>
            <a:schemeClr val="tx1"/>
          </a:solidFill>
          <a:latin typeface="+mn-lt"/>
          <a:ea typeface="+mn-ea"/>
          <a:cs typeface="+mn-cs"/>
        </a:defRPr>
      </a:lvl2pPr>
      <a:lvl3pPr marL="1524000" indent="-304800" algn="l" defTabSz="1219200" rtl="0" eaLnBrk="1" latinLnBrk="0" hangingPunct="1">
        <a:spcBef>
          <a:spcPts val="130"/>
        </a:spcBef>
        <a:buFont typeface="Arial" panose="020B0604020202020204" pitchFamily="34" charset="0"/>
        <a:buChar char="•"/>
        <a:defRPr sz="3200" kern="1200">
          <a:solidFill>
            <a:schemeClr val="tx1"/>
          </a:solidFill>
          <a:latin typeface="+mn-lt"/>
          <a:ea typeface="+mn-ea"/>
          <a:cs typeface="+mn-cs"/>
        </a:defRPr>
      </a:lvl3pPr>
      <a:lvl4pPr marL="2133600" indent="-304800" algn="l" defTabSz="1219200" rtl="0" eaLnBrk="1" latinLnBrk="0" hangingPunct="1">
        <a:spcBef>
          <a:spcPts val="130"/>
        </a:spcBef>
        <a:buFont typeface="Arial" panose="020B0604020202020204" pitchFamily="34" charset="0"/>
        <a:buChar char="–"/>
        <a:defRPr sz="2665" kern="1200">
          <a:solidFill>
            <a:schemeClr val="tx1"/>
          </a:solidFill>
          <a:latin typeface="+mn-lt"/>
          <a:ea typeface="+mn-ea"/>
          <a:cs typeface="+mn-cs"/>
        </a:defRPr>
      </a:lvl4pPr>
      <a:lvl5pPr marL="2743200" indent="-304800" algn="l" defTabSz="1219200" rtl="0" eaLnBrk="1" latinLnBrk="0" hangingPunct="1">
        <a:spcBef>
          <a:spcPts val="130"/>
        </a:spcBef>
        <a:buFont typeface="Arial" panose="020B0604020202020204" pitchFamily="34" charset="0"/>
        <a:buChar char="»"/>
        <a:defRPr sz="2665" kern="1200">
          <a:solidFill>
            <a:schemeClr val="tx1"/>
          </a:solidFill>
          <a:latin typeface="+mn-lt"/>
          <a:ea typeface="+mn-ea"/>
          <a:cs typeface="+mn-cs"/>
        </a:defRPr>
      </a:lvl5pPr>
      <a:lvl6pPr marL="3352800" indent="-304800" algn="l" defTabSz="1219200" rtl="0" eaLnBrk="1" latinLnBrk="0" hangingPunct="1">
        <a:spcBef>
          <a:spcPts val="130"/>
        </a:spcBef>
        <a:buFont typeface="Arial" panose="020B0604020202020204" pitchFamily="34" charset="0"/>
        <a:buChar char="•"/>
        <a:defRPr sz="2665" kern="1200">
          <a:solidFill>
            <a:schemeClr val="tx1"/>
          </a:solidFill>
          <a:latin typeface="+mn-lt"/>
          <a:ea typeface="+mn-ea"/>
          <a:cs typeface="+mn-cs"/>
        </a:defRPr>
      </a:lvl6pPr>
      <a:lvl7pPr marL="3962400" indent="-304800" algn="l" defTabSz="1219200" rtl="0" eaLnBrk="1" latinLnBrk="0" hangingPunct="1">
        <a:spcBef>
          <a:spcPts val="130"/>
        </a:spcBef>
        <a:buFont typeface="Arial" panose="020B0604020202020204" pitchFamily="34" charset="0"/>
        <a:buChar char="•"/>
        <a:defRPr sz="2665" kern="1200">
          <a:solidFill>
            <a:schemeClr val="tx1"/>
          </a:solidFill>
          <a:latin typeface="+mn-lt"/>
          <a:ea typeface="+mn-ea"/>
          <a:cs typeface="+mn-cs"/>
        </a:defRPr>
      </a:lvl7pPr>
      <a:lvl8pPr marL="4572000" indent="-304800" algn="l" defTabSz="1219200" rtl="0" eaLnBrk="1" latinLnBrk="0" hangingPunct="1">
        <a:spcBef>
          <a:spcPts val="130"/>
        </a:spcBef>
        <a:buFont typeface="Arial" panose="020B0604020202020204" pitchFamily="34" charset="0"/>
        <a:buChar char="•"/>
        <a:defRPr sz="2665" kern="1200">
          <a:solidFill>
            <a:schemeClr val="tx1"/>
          </a:solidFill>
          <a:latin typeface="+mn-lt"/>
          <a:ea typeface="+mn-ea"/>
          <a:cs typeface="+mn-cs"/>
        </a:defRPr>
      </a:lvl8pPr>
      <a:lvl9pPr marL="5181600" indent="-304800" algn="l" defTabSz="1219200" rtl="0" eaLnBrk="1" latinLnBrk="0" hangingPunct="1">
        <a:spcBef>
          <a:spcPts val="130"/>
        </a:spcBef>
        <a:buFont typeface="Arial" panose="020B0604020202020204" pitchFamily="34" charset="0"/>
        <a:buChar char="•"/>
        <a:defRPr sz="2665" kern="1200">
          <a:solidFill>
            <a:schemeClr val="tx1"/>
          </a:solidFill>
          <a:latin typeface="+mn-lt"/>
          <a:ea typeface="+mn-ea"/>
          <a:cs typeface="+mn-cs"/>
        </a:defRPr>
      </a:lvl9pPr>
    </p:bodyStyle>
    <p:otherStyle>
      <a:defPPr>
        <a:defRPr lang="zh-CN"/>
      </a:defPPr>
      <a:lvl1pPr marL="0" algn="l" defTabSz="1219200" rtl="0" eaLnBrk="1" latinLnBrk="0" hangingPunct="1">
        <a:defRPr sz="2400" kern="1200">
          <a:solidFill>
            <a:schemeClr val="tx1"/>
          </a:solidFill>
          <a:latin typeface="+mn-lt"/>
          <a:ea typeface="+mn-ea"/>
          <a:cs typeface="+mn-cs"/>
        </a:defRPr>
      </a:lvl1pPr>
      <a:lvl2pPr marL="609600" algn="l" defTabSz="1219200" rtl="0" eaLnBrk="1" latinLnBrk="0" hangingPunct="1">
        <a:defRPr sz="2400" kern="1200">
          <a:solidFill>
            <a:schemeClr val="tx1"/>
          </a:solidFill>
          <a:latin typeface="+mn-lt"/>
          <a:ea typeface="+mn-ea"/>
          <a:cs typeface="+mn-cs"/>
        </a:defRPr>
      </a:lvl2pPr>
      <a:lvl3pPr marL="1219200" algn="l" defTabSz="1219200" rtl="0" eaLnBrk="1" latinLnBrk="0" hangingPunct="1">
        <a:defRPr sz="2400" kern="1200">
          <a:solidFill>
            <a:schemeClr val="tx1"/>
          </a:solidFill>
          <a:latin typeface="+mn-lt"/>
          <a:ea typeface="+mn-ea"/>
          <a:cs typeface="+mn-cs"/>
        </a:defRPr>
      </a:lvl3pPr>
      <a:lvl4pPr marL="1828800" algn="l" defTabSz="1219200" rtl="0" eaLnBrk="1" latinLnBrk="0" hangingPunct="1">
        <a:defRPr sz="2400" kern="1200">
          <a:solidFill>
            <a:schemeClr val="tx1"/>
          </a:solidFill>
          <a:latin typeface="+mn-lt"/>
          <a:ea typeface="+mn-ea"/>
          <a:cs typeface="+mn-cs"/>
        </a:defRPr>
      </a:lvl4pPr>
      <a:lvl5pPr marL="2438400" algn="l" defTabSz="1219200" rtl="0" eaLnBrk="1" latinLnBrk="0" hangingPunct="1">
        <a:defRPr sz="2400" kern="1200">
          <a:solidFill>
            <a:schemeClr val="tx1"/>
          </a:solidFill>
          <a:latin typeface="+mn-lt"/>
          <a:ea typeface="+mn-ea"/>
          <a:cs typeface="+mn-cs"/>
        </a:defRPr>
      </a:lvl5pPr>
      <a:lvl6pPr marL="3048000" algn="l" defTabSz="1219200" rtl="0" eaLnBrk="1" latinLnBrk="0" hangingPunct="1">
        <a:defRPr sz="2400" kern="1200">
          <a:solidFill>
            <a:schemeClr val="tx1"/>
          </a:solidFill>
          <a:latin typeface="+mn-lt"/>
          <a:ea typeface="+mn-ea"/>
          <a:cs typeface="+mn-cs"/>
        </a:defRPr>
      </a:lvl6pPr>
      <a:lvl7pPr marL="3657600" algn="l" defTabSz="1219200" rtl="0" eaLnBrk="1" latinLnBrk="0" hangingPunct="1">
        <a:defRPr sz="2400" kern="1200">
          <a:solidFill>
            <a:schemeClr val="tx1"/>
          </a:solidFill>
          <a:latin typeface="+mn-lt"/>
          <a:ea typeface="+mn-ea"/>
          <a:cs typeface="+mn-cs"/>
        </a:defRPr>
      </a:lvl7pPr>
      <a:lvl8pPr marL="4267200" algn="l" defTabSz="1219200" rtl="0" eaLnBrk="1" latinLnBrk="0" hangingPunct="1">
        <a:defRPr sz="2400" kern="1200">
          <a:solidFill>
            <a:schemeClr val="tx1"/>
          </a:solidFill>
          <a:latin typeface="+mn-lt"/>
          <a:ea typeface="+mn-ea"/>
          <a:cs typeface="+mn-cs"/>
        </a:defRPr>
      </a:lvl8pPr>
      <a:lvl9pPr marL="4876800" algn="l" defTabSz="121920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4.xml"/><Relationship Id="rId2" Type="http://schemas.openxmlformats.org/officeDocument/2006/relationships/tags" Target="../tags/tag2.xml"/><Relationship Id="rId1"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6.xml"/><Relationship Id="rId1"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6.xml"/><Relationship Id="rId1" Type="http://schemas.openxmlformats.org/officeDocument/2006/relationships/image" Target="../media/image17.png"/></Relationships>
</file>

<file path=ppt/slides/_rels/slide17.xml.rels><?xml version="1.0" encoding="UTF-8" standalone="yes"?>
<Relationships xmlns="http://schemas.openxmlformats.org/package/2006/relationships"><Relationship Id="rId6" Type="http://schemas.openxmlformats.org/officeDocument/2006/relationships/notesSlide" Target="../notesSlides/notesSlide17.xml"/><Relationship Id="rId5" Type="http://schemas.openxmlformats.org/officeDocument/2006/relationships/slideLayout" Target="../slideLayouts/slideLayout6.xml"/><Relationship Id="rId4" Type="http://schemas.openxmlformats.org/officeDocument/2006/relationships/image" Target="../media/image20.png"/><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7.png"/></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6.xml"/><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6.xml"/><Relationship Id="rId1"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6.xml"/><Relationship Id="rId2" Type="http://schemas.openxmlformats.org/officeDocument/2006/relationships/image" Target="../media/image23.png"/><Relationship Id="rId1"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6.xml"/><Relationship Id="rId1" Type="http://schemas.openxmlformats.org/officeDocument/2006/relationships/image" Target="../media/image17.png"/></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6.xml"/><Relationship Id="rId2" Type="http://schemas.openxmlformats.org/officeDocument/2006/relationships/image" Target="../media/image24.png"/><Relationship Id="rId1"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6.xml"/><Relationship Id="rId1" Type="http://schemas.openxmlformats.org/officeDocument/2006/relationships/image" Target="../media/image17.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6.xml"/><Relationship Id="rId2" Type="http://schemas.openxmlformats.org/officeDocument/2006/relationships/image" Target="../media/image2.png"/><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6.xm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9" Type="http://schemas.openxmlformats.org/officeDocument/2006/relationships/image" Target="../media/image15.png"/><Relationship Id="rId8" Type="http://schemas.openxmlformats.org/officeDocument/2006/relationships/image" Target="../media/image14.png"/><Relationship Id="rId7" Type="http://schemas.openxmlformats.org/officeDocument/2006/relationships/image" Target="../media/image13.png"/><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8.png"/><Relationship Id="rId11" Type="http://schemas.openxmlformats.org/officeDocument/2006/relationships/notesSlide" Target="../notesSlides/notesSlide7.xml"/><Relationship Id="rId10" Type="http://schemas.openxmlformats.org/officeDocument/2006/relationships/slideLayout" Target="../slideLayouts/slideLayout6.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0" y="0"/>
            <a:ext cx="6180667" cy="6858000"/>
          </a:xfrm>
          <a:prstGeom prst="parallelogram">
            <a:avLst>
              <a:gd name="adj" fmla="val 4390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 name="椭圆 1"/>
          <p:cNvSpPr/>
          <p:nvPr/>
        </p:nvSpPr>
        <p:spPr>
          <a:xfrm>
            <a:off x="1174239" y="1663700"/>
            <a:ext cx="3733800" cy="3733800"/>
          </a:xfrm>
          <a:prstGeom prst="ellipse">
            <a:avLst/>
          </a:prstGeom>
          <a:gradFill>
            <a:gsLst>
              <a:gs pos="0">
                <a:schemeClr val="bg1"/>
              </a:gs>
              <a:gs pos="74000">
                <a:schemeClr val="bg1">
                  <a:lumMod val="95000"/>
                </a:schemeClr>
              </a:gs>
            </a:gsLst>
            <a:lin ang="5400000" scaled="1"/>
          </a:gra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Freeform 5"/>
          <p:cNvSpPr>
            <a:spLocks noEditPoints="1"/>
          </p:cNvSpPr>
          <p:nvPr/>
        </p:nvSpPr>
        <p:spPr bwMode="auto">
          <a:xfrm rot="20365618">
            <a:off x="277824" y="8491388"/>
            <a:ext cx="1010564" cy="1010561"/>
          </a:xfrm>
          <a:custGeom>
            <a:avLst/>
            <a:gdLst>
              <a:gd name="T0" fmla="*/ 78 w 201"/>
              <a:gd name="T1" fmla="*/ 194 h 201"/>
              <a:gd name="T2" fmla="*/ 91 w 201"/>
              <a:gd name="T3" fmla="*/ 164 h 201"/>
              <a:gd name="T4" fmla="*/ 154 w 201"/>
              <a:gd name="T5" fmla="*/ 123 h 201"/>
              <a:gd name="T6" fmla="*/ 150 w 201"/>
              <a:gd name="T7" fmla="*/ 168 h 201"/>
              <a:gd name="T8" fmla="*/ 78 w 201"/>
              <a:gd name="T9" fmla="*/ 194 h 201"/>
              <a:gd name="T10" fmla="*/ 35 w 201"/>
              <a:gd name="T11" fmla="*/ 128 h 201"/>
              <a:gd name="T12" fmla="*/ 82 w 201"/>
              <a:gd name="T13" fmla="*/ 54 h 201"/>
              <a:gd name="T14" fmla="*/ 106 w 201"/>
              <a:gd name="T15" fmla="*/ 35 h 201"/>
              <a:gd name="T16" fmla="*/ 167 w 201"/>
              <a:gd name="T17" fmla="*/ 95 h 201"/>
              <a:gd name="T18" fmla="*/ 148 w 201"/>
              <a:gd name="T19" fmla="*/ 119 h 201"/>
              <a:gd name="T20" fmla="*/ 74 w 201"/>
              <a:gd name="T21" fmla="*/ 166 h 201"/>
              <a:gd name="T22" fmla="*/ 35 w 201"/>
              <a:gd name="T23" fmla="*/ 128 h 201"/>
              <a:gd name="T24" fmla="*/ 127 w 201"/>
              <a:gd name="T25" fmla="*/ 75 h 201"/>
              <a:gd name="T26" fmla="*/ 102 w 201"/>
              <a:gd name="T27" fmla="*/ 75 h 201"/>
              <a:gd name="T28" fmla="*/ 102 w 201"/>
              <a:gd name="T29" fmla="*/ 99 h 201"/>
              <a:gd name="T30" fmla="*/ 127 w 201"/>
              <a:gd name="T31" fmla="*/ 99 h 201"/>
              <a:gd name="T32" fmla="*/ 127 w 201"/>
              <a:gd name="T33" fmla="*/ 75 h 201"/>
              <a:gd name="T34" fmla="*/ 179 w 201"/>
              <a:gd name="T35" fmla="*/ 17 h 201"/>
              <a:gd name="T36" fmla="*/ 196 w 201"/>
              <a:gd name="T37" fmla="*/ 0 h 201"/>
              <a:gd name="T38" fmla="*/ 201 w 201"/>
              <a:gd name="T39" fmla="*/ 5 h 201"/>
              <a:gd name="T40" fmla="*/ 184 w 201"/>
              <a:gd name="T41" fmla="*/ 21 h 201"/>
              <a:gd name="T42" fmla="*/ 170 w 201"/>
              <a:gd name="T43" fmla="*/ 90 h 201"/>
              <a:gd name="T44" fmla="*/ 112 w 201"/>
              <a:gd name="T45" fmla="*/ 31 h 201"/>
              <a:gd name="T46" fmla="*/ 179 w 201"/>
              <a:gd name="T47" fmla="*/ 17 h 201"/>
              <a:gd name="T48" fmla="*/ 7 w 201"/>
              <a:gd name="T49" fmla="*/ 123 h 201"/>
              <a:gd name="T50" fmla="*/ 34 w 201"/>
              <a:gd name="T51" fmla="*/ 51 h 201"/>
              <a:gd name="T52" fmla="*/ 78 w 201"/>
              <a:gd name="T53" fmla="*/ 47 h 201"/>
              <a:gd name="T54" fmla="*/ 37 w 201"/>
              <a:gd name="T55" fmla="*/ 110 h 201"/>
              <a:gd name="T56" fmla="*/ 7 w 201"/>
              <a:gd name="T57" fmla="*/ 123 h 201"/>
              <a:gd name="T58" fmla="*/ 48 w 201"/>
              <a:gd name="T59" fmla="*/ 169 h 201"/>
              <a:gd name="T60" fmla="*/ 48 w 201"/>
              <a:gd name="T61" fmla="*/ 161 h 201"/>
              <a:gd name="T62" fmla="*/ 31 w 201"/>
              <a:gd name="T63" fmla="*/ 170 h 201"/>
              <a:gd name="T64" fmla="*/ 39 w 201"/>
              <a:gd name="T65" fmla="*/ 152 h 201"/>
              <a:gd name="T66" fmla="*/ 29 w 201"/>
              <a:gd name="T67" fmla="*/ 155 h 201"/>
              <a:gd name="T68" fmla="*/ 36 w 201"/>
              <a:gd name="T69" fmla="*/ 138 h 201"/>
              <a:gd name="T70" fmla="*/ 64 w 201"/>
              <a:gd name="T71" fmla="*/ 165 h 201"/>
              <a:gd name="T72" fmla="*/ 48 w 201"/>
              <a:gd name="T73" fmla="*/ 16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1" h="201">
                <a:moveTo>
                  <a:pt x="78" y="194"/>
                </a:moveTo>
                <a:cubicBezTo>
                  <a:pt x="78" y="194"/>
                  <a:pt x="89" y="186"/>
                  <a:pt x="91" y="164"/>
                </a:cubicBezTo>
                <a:cubicBezTo>
                  <a:pt x="128" y="147"/>
                  <a:pt x="154" y="123"/>
                  <a:pt x="154" y="123"/>
                </a:cubicBezTo>
                <a:cubicBezTo>
                  <a:pt x="154" y="123"/>
                  <a:pt x="170" y="148"/>
                  <a:pt x="150" y="168"/>
                </a:cubicBezTo>
                <a:cubicBezTo>
                  <a:pt x="116" y="201"/>
                  <a:pt x="78" y="194"/>
                  <a:pt x="78" y="194"/>
                </a:cubicBezTo>
                <a:close/>
                <a:moveTo>
                  <a:pt x="35" y="128"/>
                </a:moveTo>
                <a:cubicBezTo>
                  <a:pt x="35" y="128"/>
                  <a:pt x="65" y="71"/>
                  <a:pt x="82" y="54"/>
                </a:cubicBezTo>
                <a:cubicBezTo>
                  <a:pt x="90" y="46"/>
                  <a:pt x="98" y="40"/>
                  <a:pt x="106" y="35"/>
                </a:cubicBezTo>
                <a:cubicBezTo>
                  <a:pt x="167" y="95"/>
                  <a:pt x="167" y="95"/>
                  <a:pt x="167" y="95"/>
                </a:cubicBezTo>
                <a:cubicBezTo>
                  <a:pt x="162" y="103"/>
                  <a:pt x="156" y="111"/>
                  <a:pt x="148" y="119"/>
                </a:cubicBezTo>
                <a:cubicBezTo>
                  <a:pt x="130" y="137"/>
                  <a:pt x="74" y="166"/>
                  <a:pt x="74" y="166"/>
                </a:cubicBezTo>
                <a:lnTo>
                  <a:pt x="35" y="128"/>
                </a:lnTo>
                <a:close/>
                <a:moveTo>
                  <a:pt x="127" y="75"/>
                </a:moveTo>
                <a:cubicBezTo>
                  <a:pt x="120" y="68"/>
                  <a:pt x="109" y="68"/>
                  <a:pt x="102" y="75"/>
                </a:cubicBezTo>
                <a:cubicBezTo>
                  <a:pt x="95" y="81"/>
                  <a:pt x="95" y="93"/>
                  <a:pt x="102" y="99"/>
                </a:cubicBezTo>
                <a:cubicBezTo>
                  <a:pt x="109" y="106"/>
                  <a:pt x="120" y="106"/>
                  <a:pt x="127" y="99"/>
                </a:cubicBezTo>
                <a:cubicBezTo>
                  <a:pt x="134" y="93"/>
                  <a:pt x="134" y="81"/>
                  <a:pt x="127" y="75"/>
                </a:cubicBezTo>
                <a:close/>
                <a:moveTo>
                  <a:pt x="179" y="17"/>
                </a:moveTo>
                <a:cubicBezTo>
                  <a:pt x="196" y="0"/>
                  <a:pt x="196" y="0"/>
                  <a:pt x="196" y="0"/>
                </a:cubicBezTo>
                <a:cubicBezTo>
                  <a:pt x="201" y="5"/>
                  <a:pt x="201" y="5"/>
                  <a:pt x="201" y="5"/>
                </a:cubicBezTo>
                <a:cubicBezTo>
                  <a:pt x="184" y="21"/>
                  <a:pt x="184" y="21"/>
                  <a:pt x="184" y="21"/>
                </a:cubicBezTo>
                <a:cubicBezTo>
                  <a:pt x="186" y="31"/>
                  <a:pt x="188" y="58"/>
                  <a:pt x="170" y="90"/>
                </a:cubicBezTo>
                <a:cubicBezTo>
                  <a:pt x="112" y="31"/>
                  <a:pt x="112" y="31"/>
                  <a:pt x="112" y="31"/>
                </a:cubicBezTo>
                <a:cubicBezTo>
                  <a:pt x="142" y="14"/>
                  <a:pt x="169" y="15"/>
                  <a:pt x="179" y="17"/>
                </a:cubicBezTo>
                <a:close/>
                <a:moveTo>
                  <a:pt x="7" y="123"/>
                </a:moveTo>
                <a:cubicBezTo>
                  <a:pt x="7" y="123"/>
                  <a:pt x="0" y="85"/>
                  <a:pt x="34" y="51"/>
                </a:cubicBezTo>
                <a:cubicBezTo>
                  <a:pt x="53" y="32"/>
                  <a:pt x="78" y="47"/>
                  <a:pt x="78" y="47"/>
                </a:cubicBezTo>
                <a:cubicBezTo>
                  <a:pt x="78" y="47"/>
                  <a:pt x="55" y="73"/>
                  <a:pt x="37" y="110"/>
                </a:cubicBezTo>
                <a:cubicBezTo>
                  <a:pt x="15" y="112"/>
                  <a:pt x="7" y="123"/>
                  <a:pt x="7" y="123"/>
                </a:cubicBezTo>
                <a:close/>
                <a:moveTo>
                  <a:pt x="48" y="169"/>
                </a:moveTo>
                <a:cubicBezTo>
                  <a:pt x="48" y="161"/>
                  <a:pt x="48" y="161"/>
                  <a:pt x="48" y="161"/>
                </a:cubicBezTo>
                <a:cubicBezTo>
                  <a:pt x="31" y="170"/>
                  <a:pt x="31" y="170"/>
                  <a:pt x="31" y="170"/>
                </a:cubicBezTo>
                <a:cubicBezTo>
                  <a:pt x="39" y="152"/>
                  <a:pt x="39" y="152"/>
                  <a:pt x="39" y="152"/>
                </a:cubicBezTo>
                <a:cubicBezTo>
                  <a:pt x="29" y="155"/>
                  <a:pt x="29" y="155"/>
                  <a:pt x="29" y="155"/>
                </a:cubicBezTo>
                <a:cubicBezTo>
                  <a:pt x="36" y="138"/>
                  <a:pt x="36" y="138"/>
                  <a:pt x="36" y="138"/>
                </a:cubicBezTo>
                <a:cubicBezTo>
                  <a:pt x="64" y="165"/>
                  <a:pt x="64" y="165"/>
                  <a:pt x="64" y="165"/>
                </a:cubicBezTo>
                <a:lnTo>
                  <a:pt x="48" y="169"/>
                </a:lnTo>
                <a:close/>
              </a:path>
            </a:pathLst>
          </a:custGeom>
          <a:solidFill>
            <a:schemeClr val="accent1"/>
          </a:solidFill>
          <a:ln>
            <a:noFill/>
          </a:ln>
        </p:spPr>
        <p:txBody>
          <a:bodyPr vert="horz" wrap="square" lIns="121920" tIns="60960" rIns="121920" bIns="60960" numCol="1" anchor="t" anchorCtr="0" compatLnSpc="1"/>
          <a:lstStyle/>
          <a:p>
            <a:endParaRPr lang="zh-CN" altLang="en-US" sz="2400"/>
          </a:p>
        </p:txBody>
      </p:sp>
      <p:sp>
        <p:nvSpPr>
          <p:cNvPr id="11" name="等腰三角形 10"/>
          <p:cNvSpPr/>
          <p:nvPr/>
        </p:nvSpPr>
        <p:spPr>
          <a:xfrm rot="1344424">
            <a:off x="2094840" y="3782004"/>
            <a:ext cx="272801" cy="3392305"/>
          </a:xfrm>
          <a:prstGeom prst="triangle">
            <a:avLst/>
          </a:prstGeom>
          <a:solidFill>
            <a:schemeClr val="accent1"/>
          </a:soli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9" name="矩形 8"/>
          <p:cNvSpPr/>
          <p:nvPr/>
        </p:nvSpPr>
        <p:spPr>
          <a:xfrm>
            <a:off x="5581650" y="2869565"/>
            <a:ext cx="6456045" cy="829945"/>
          </a:xfrm>
          <a:prstGeom prst="rect">
            <a:avLst/>
          </a:prstGeom>
          <a:noFill/>
        </p:spPr>
        <p:txBody>
          <a:bodyPr wrap="square">
            <a:spAutoFit/>
          </a:bodyPr>
          <a:lstStyle/>
          <a:p>
            <a:pPr algn="ctr"/>
            <a:r>
              <a:rPr sz="2400" b="1" dirty="0">
                <a:solidFill>
                  <a:schemeClr val="bg1"/>
                </a:solidFill>
                <a:uFillTx/>
                <a:latin typeface="微软雅黑" panose="020B0503020204020204" charset="-122"/>
                <a:ea typeface="微软雅黑" panose="020B0503020204020204" charset="-122"/>
              </a:rPr>
              <a:t>Web Portals for High-performance Computing: A Survey</a:t>
            </a:r>
            <a:endParaRPr sz="2400" b="1" dirty="0">
              <a:solidFill>
                <a:schemeClr val="bg1"/>
              </a:solidFill>
              <a:uFillTx/>
              <a:latin typeface="微软雅黑" panose="020B0503020204020204" charset="-122"/>
              <a:ea typeface="微软雅黑" panose="020B0503020204020204" charset="-122"/>
            </a:endParaRPr>
          </a:p>
        </p:txBody>
      </p:sp>
      <p:sp>
        <p:nvSpPr>
          <p:cNvPr id="10" name="矩形 9"/>
          <p:cNvSpPr/>
          <p:nvPr/>
        </p:nvSpPr>
        <p:spPr>
          <a:xfrm>
            <a:off x="5581650" y="3959860"/>
            <a:ext cx="6455410" cy="506730"/>
          </a:xfrm>
          <a:prstGeom prst="rect">
            <a:avLst/>
          </a:prstGeom>
        </p:spPr>
        <p:txBody>
          <a:bodyPr wrap="square">
            <a:spAutoFit/>
          </a:bodyPr>
          <a:lstStyle/>
          <a:p>
            <a:pPr algn="ctr">
              <a:lnSpc>
                <a:spcPct val="150000"/>
              </a:lnSpc>
            </a:pPr>
            <a:r>
              <a:rPr 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报告人：张磊</a:t>
            </a:r>
            <a:endParaRPr lang="zh-CN"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12" name="矩形 11"/>
          <p:cNvSpPr/>
          <p:nvPr/>
        </p:nvSpPr>
        <p:spPr>
          <a:xfrm>
            <a:off x="5520716" y="2869692"/>
            <a:ext cx="60959" cy="1597116"/>
          </a:xfrm>
          <a:prstGeom prst="rect">
            <a:avLst/>
          </a:prstGeom>
          <a:solidFill>
            <a:schemeClr val="accent1"/>
          </a:soli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ustDataLst>
      <p:tags r:id="rId1"/>
    </p:custData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300" fill="hold"/>
                                            <p:tgtEl>
                                              <p:spTgt spid="2"/>
                                            </p:tgtEl>
                                            <p:attrNameLst>
                                              <p:attrName>ppt_w</p:attrName>
                                            </p:attrNameLst>
                                          </p:cBhvr>
                                          <p:tavLst>
                                            <p:tav tm="0">
                                              <p:val>
                                                <p:fltVal val="0"/>
                                              </p:val>
                                            </p:tav>
                                            <p:tav tm="100000">
                                              <p:val>
                                                <p:strVal val="#ppt_w"/>
                                              </p:val>
                                            </p:tav>
                                          </p:tavLst>
                                        </p:anim>
                                        <p:anim calcmode="lin" valueType="num">
                                          <p:cBhvr>
                                            <p:cTn id="8" dur="300" fill="hold"/>
                                            <p:tgtEl>
                                              <p:spTgt spid="2"/>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6" presetClass="emph" presetSubtype="0" fill="hold" grpId="1" nodeType="afterEffect" p14:presetBounceEnd="97000">
                                      <p:stCondLst>
                                        <p:cond delay="0"/>
                                      </p:stCondLst>
                                      <p:childTnLst>
                                        <p:animScale p14:bounceEnd="97000">
                                          <p:cBhvr>
                                            <p:cTn id="11" dur="800" fill="hold"/>
                                            <p:tgtEl>
                                              <p:spTgt spid="2"/>
                                            </p:tgtEl>
                                          </p:cBhvr>
                                          <p:by x="108000" y="108000"/>
                                        </p:animScale>
                                      </p:childTnLst>
                                    </p:cTn>
                                  </p:par>
                                  <p:par>
                                    <p:cTn id="12" presetID="22" presetClass="entr" presetSubtype="4"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wipe(down)">
                                          <p:cBhvr>
                                            <p:cTn id="14" dur="1000"/>
                                            <p:tgtEl>
                                              <p:spTgt spid="11"/>
                                            </p:tgtEl>
                                          </p:cBhvr>
                                        </p:animEffect>
                                      </p:childTnLst>
                                    </p:cTn>
                                  </p:par>
                                  <p:par>
                                    <p:cTn id="15" presetID="56" presetClass="path" presetSubtype="0" decel="77000" fill="hold" grpId="0" nodeType="withEffect">
                                      <p:stCondLst>
                                        <p:cond delay="200"/>
                                      </p:stCondLst>
                                      <p:childTnLst>
                                        <p:animMotion origin="layout" path="M 1.66667E-6 1.60494E-6 L 0.1868 -0.79846 " pathEditMode="relative" rAng="0" ptsTypes="AA">
                                          <p:cBhvr>
                                            <p:cTn id="16" dur="1000" fill="hold"/>
                                            <p:tgtEl>
                                              <p:spTgt spid="8"/>
                                            </p:tgtEl>
                                            <p:attrNameLst>
                                              <p:attrName>ppt_x</p:attrName>
                                              <p:attrName>ppt_y</p:attrName>
                                            </p:attrNameLst>
                                          </p:cBhvr>
                                          <p:rCtr x="9340" y="-39938"/>
                                        </p:animMotion>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wipe(down)">
                                          <p:cBhvr>
                                            <p:cTn id="20" dur="500"/>
                                            <p:tgtEl>
                                              <p:spTgt spid="12"/>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par>
                                    <p:cTn id="25" presetID="22" presetClass="entr" presetSubtype="2"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right)">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2" grpId="1" bldLvl="0" animBg="1"/>
          <p:bldP spid="8" grpId="0" bldLvl="0" animBg="1"/>
          <p:bldP spid="11" grpId="0" bldLvl="0" animBg="1"/>
          <p:bldP spid="9" grpId="0"/>
          <p:bldP spid="10" grpId="0"/>
          <p:bldP spid="12" grpId="0" bldLvl="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300" fill="hold"/>
                                            <p:tgtEl>
                                              <p:spTgt spid="2"/>
                                            </p:tgtEl>
                                            <p:attrNameLst>
                                              <p:attrName>ppt_w</p:attrName>
                                            </p:attrNameLst>
                                          </p:cBhvr>
                                          <p:tavLst>
                                            <p:tav tm="0">
                                              <p:val>
                                                <p:fltVal val="0"/>
                                              </p:val>
                                            </p:tav>
                                            <p:tav tm="100000">
                                              <p:val>
                                                <p:strVal val="#ppt_w"/>
                                              </p:val>
                                            </p:tav>
                                          </p:tavLst>
                                        </p:anim>
                                        <p:anim calcmode="lin" valueType="num">
                                          <p:cBhvr>
                                            <p:cTn id="8" dur="300" fill="hold"/>
                                            <p:tgtEl>
                                              <p:spTgt spid="2"/>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6" presetClass="emph" presetSubtype="0" fill="hold" grpId="1" nodeType="afterEffect">
                                      <p:stCondLst>
                                        <p:cond delay="0"/>
                                      </p:stCondLst>
                                      <p:childTnLst>
                                        <p:animScale>
                                          <p:cBhvr>
                                            <p:cTn id="11" dur="800" fill="hold"/>
                                            <p:tgtEl>
                                              <p:spTgt spid="2"/>
                                            </p:tgtEl>
                                          </p:cBhvr>
                                          <p:by x="108000" y="108000"/>
                                        </p:animScale>
                                      </p:childTnLst>
                                    </p:cTn>
                                  </p:par>
                                  <p:par>
                                    <p:cTn id="12" presetID="22" presetClass="entr" presetSubtype="4"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wipe(down)">
                                          <p:cBhvr>
                                            <p:cTn id="14" dur="1000"/>
                                            <p:tgtEl>
                                              <p:spTgt spid="11"/>
                                            </p:tgtEl>
                                          </p:cBhvr>
                                        </p:animEffect>
                                      </p:childTnLst>
                                    </p:cTn>
                                  </p:par>
                                  <p:par>
                                    <p:cTn id="15" presetID="56" presetClass="path" presetSubtype="0" decel="77000" fill="hold" grpId="0" nodeType="withEffect">
                                      <p:stCondLst>
                                        <p:cond delay="200"/>
                                      </p:stCondLst>
                                      <p:childTnLst>
                                        <p:animMotion origin="layout" path="M 1.66667E-6 1.60494E-6 L 0.1868 -0.79846 " pathEditMode="relative" rAng="0" ptsTypes="AA">
                                          <p:cBhvr>
                                            <p:cTn id="16" dur="1000" fill="hold"/>
                                            <p:tgtEl>
                                              <p:spTgt spid="8"/>
                                            </p:tgtEl>
                                            <p:attrNameLst>
                                              <p:attrName>ppt_x</p:attrName>
                                              <p:attrName>ppt_y</p:attrName>
                                            </p:attrNameLst>
                                          </p:cBhvr>
                                          <p:rCtr x="9340" y="-39938"/>
                                        </p:animMotion>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wipe(down)">
                                          <p:cBhvr>
                                            <p:cTn id="20" dur="500"/>
                                            <p:tgtEl>
                                              <p:spTgt spid="12"/>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par>
                                    <p:cTn id="25" presetID="22" presetClass="entr" presetSubtype="2"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wipe(right)">
                                          <p:cBhvr>
                                            <p:cTn id="2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2" grpId="1" bldLvl="0" animBg="1"/>
          <p:bldP spid="8" grpId="0" bldLvl="0" animBg="1"/>
          <p:bldP spid="11" grpId="0" bldLvl="0" animBg="1"/>
          <p:bldP spid="9" grpId="0"/>
          <p:bldP spid="10" grpId="0"/>
          <p:bldP spid="12" grpId="0" bldLvl="0" animBg="1"/>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直角三角形 2"/>
          <p:cNvSpPr/>
          <p:nvPr/>
        </p:nvSpPr>
        <p:spPr>
          <a:xfrm rot="5400000">
            <a:off x="0" y="0"/>
            <a:ext cx="1428750" cy="142875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38" name="直角三角形 137"/>
          <p:cNvSpPr/>
          <p:nvPr/>
        </p:nvSpPr>
        <p:spPr>
          <a:xfrm rot="16200000">
            <a:off x="172085" y="946150"/>
            <a:ext cx="482600" cy="4826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39" name="直角三角形 138"/>
          <p:cNvSpPr/>
          <p:nvPr/>
        </p:nvSpPr>
        <p:spPr>
          <a:xfrm rot="16200000">
            <a:off x="653415" y="520065"/>
            <a:ext cx="360680" cy="36068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40" name="直角三角形 139"/>
          <p:cNvSpPr/>
          <p:nvPr/>
        </p:nvSpPr>
        <p:spPr>
          <a:xfrm rot="16200000">
            <a:off x="1129030" y="82550"/>
            <a:ext cx="451485" cy="451485"/>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grpSp>
        <p:nvGrpSpPr>
          <p:cNvPr id="2" name="组合 1"/>
          <p:cNvGrpSpPr/>
          <p:nvPr/>
        </p:nvGrpSpPr>
        <p:grpSpPr>
          <a:xfrm>
            <a:off x="1014095" y="720090"/>
            <a:ext cx="10122535" cy="5759450"/>
            <a:chOff x="1597" y="1134"/>
            <a:chExt cx="15941" cy="9070"/>
          </a:xfrm>
        </p:grpSpPr>
        <p:sp>
          <p:nvSpPr>
            <p:cNvPr id="14" name="矩形 13"/>
            <p:cNvSpPr/>
            <p:nvPr/>
          </p:nvSpPr>
          <p:spPr>
            <a:xfrm>
              <a:off x="1597" y="1134"/>
              <a:ext cx="1892" cy="871"/>
            </a:xfrm>
            <a:prstGeom prst="rect">
              <a:avLst/>
            </a:prstGeom>
          </p:spPr>
          <p:txBody>
            <a:bodyPr wrap="none">
              <a:spAutoFit/>
            </a:bodyPr>
            <a:p>
              <a:pPr algn="l">
                <a:lnSpc>
                  <a:spcPct val="150000"/>
                </a:lnSpc>
              </a:pPr>
              <a:r>
                <a:rPr lang="zh-CN" sz="2000" b="1" dirty="0">
                  <a:latin typeface="微软雅黑 Light" panose="020B0502040204020203" pitchFamily="34" charset="-122"/>
                  <a:ea typeface="微软雅黑 Light" panose="020B0502040204020203" pitchFamily="34" charset="-122"/>
                  <a:cs typeface="Arial" panose="020B0604020202020204" pitchFamily="34" charset="0"/>
                  <a:sym typeface="+mn-ea"/>
                </a:rPr>
                <a:t>典型用例</a:t>
              </a:r>
              <a:endParaRPr lang="zh-CN" sz="2000" b="1" dirty="0">
                <a:latin typeface="微软雅黑 Light" panose="020B0502040204020203" pitchFamily="34" charset="-122"/>
                <a:ea typeface="微软雅黑 Light" panose="020B0502040204020203" pitchFamily="34" charset="-122"/>
              </a:endParaRPr>
            </a:p>
          </p:txBody>
        </p:sp>
        <p:sp>
          <p:nvSpPr>
            <p:cNvPr id="15" name="矩形 14"/>
            <p:cNvSpPr/>
            <p:nvPr/>
          </p:nvSpPr>
          <p:spPr>
            <a:xfrm>
              <a:off x="2910" y="2005"/>
              <a:ext cx="12370" cy="1307"/>
            </a:xfrm>
            <a:prstGeom prst="rect">
              <a:avLst/>
            </a:prstGeom>
          </p:spPr>
          <p:txBody>
            <a:bodyPr wrap="square">
              <a:spAutoFit/>
            </a:bodyPr>
            <a:p>
              <a:pPr>
                <a:lnSpc>
                  <a:spcPct val="150000"/>
                </a:lnSpc>
              </a:pPr>
              <a:r>
                <a:rPr sz="1600" dirty="0">
                  <a:latin typeface="微软雅黑 Light" panose="020B0502040204020203" pitchFamily="34" charset="-122"/>
                  <a:ea typeface="微软雅黑 Light" panose="020B0502040204020203" pitchFamily="34" charset="-122"/>
                  <a:cs typeface="Arial" panose="020B0604020202020204" pitchFamily="34" charset="0"/>
                </a:rPr>
                <a:t>单</a:t>
              </a:r>
              <a:r>
                <a:rPr lang="zh-CN" sz="1600" dirty="0">
                  <a:latin typeface="微软雅黑 Light" panose="020B0502040204020203" pitchFamily="34" charset="-122"/>
                  <a:ea typeface="微软雅黑 Light" panose="020B0502040204020203" pitchFamily="34" charset="-122"/>
                  <a:cs typeface="Arial" panose="020B0604020202020204" pitchFamily="34" charset="0"/>
                </a:rPr>
                <a:t>领</a:t>
              </a:r>
              <a:r>
                <a:rPr sz="1600" dirty="0">
                  <a:latin typeface="微软雅黑 Light" panose="020B0502040204020203" pitchFamily="34" charset="-122"/>
                  <a:ea typeface="微软雅黑 Light" panose="020B0502040204020203" pitchFamily="34" charset="-122"/>
                  <a:cs typeface="Arial" panose="020B0604020202020204" pitchFamily="34" charset="0"/>
                </a:rPr>
                <a:t>域计算(计算流体力学、有限元分析、分子动力学、财务风险分析、动画电影渲染等)的预处理、求解、后处理等具体应用</a:t>
              </a:r>
              <a:endParaRPr lang="zh-CN" sz="16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5" name="矩形 4"/>
            <p:cNvSpPr/>
            <p:nvPr/>
          </p:nvSpPr>
          <p:spPr>
            <a:xfrm>
              <a:off x="2910" y="3312"/>
              <a:ext cx="14629" cy="725"/>
            </a:xfrm>
            <a:prstGeom prst="rect">
              <a:avLst/>
            </a:prstGeom>
          </p:spPr>
          <p:txBody>
            <a:bodyPr wrap="square">
              <a:spAutoFit/>
            </a:bodyPr>
            <a:p>
              <a:pPr>
                <a:lnSpc>
                  <a:spcPct val="150000"/>
                </a:lnSpc>
              </a:pPr>
              <a:r>
                <a:rPr sz="1600" dirty="0">
                  <a:latin typeface="微软雅黑 Light" panose="020B0502040204020203" pitchFamily="34" charset="-122"/>
                  <a:ea typeface="微软雅黑 Light" panose="020B0502040204020203" pitchFamily="34" charset="-122"/>
                  <a:cs typeface="Arial" panose="020B0604020202020204" pitchFamily="34" charset="0"/>
                </a:rPr>
                <a:t>多领域工作流(代码耦合，多学科物理)</a:t>
              </a:r>
              <a:endParaRPr sz="16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6" name="矩形 5"/>
            <p:cNvSpPr/>
            <p:nvPr/>
          </p:nvSpPr>
          <p:spPr>
            <a:xfrm>
              <a:off x="2910" y="4048"/>
              <a:ext cx="14629" cy="725"/>
            </a:xfrm>
            <a:prstGeom prst="rect">
              <a:avLst/>
            </a:prstGeom>
          </p:spPr>
          <p:txBody>
            <a:bodyPr wrap="square">
              <a:spAutoFit/>
            </a:bodyPr>
            <a:p>
              <a:pPr>
                <a:lnSpc>
                  <a:spcPct val="150000"/>
                </a:lnSpc>
              </a:pPr>
              <a:r>
                <a:rPr sz="1600" dirty="0">
                  <a:latin typeface="微软雅黑 Light" panose="020B0502040204020203" pitchFamily="34" charset="-122"/>
                  <a:ea typeface="微软雅黑 Light" panose="020B0502040204020203" pitchFamily="34" charset="-122"/>
                  <a:cs typeface="Arial" panose="020B0604020202020204" pitchFamily="34" charset="0"/>
                </a:rPr>
                <a:t>并行代码开发和测试</a:t>
              </a:r>
              <a:endParaRPr sz="16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7" name="矩形 6"/>
            <p:cNvSpPr/>
            <p:nvPr/>
          </p:nvSpPr>
          <p:spPr>
            <a:xfrm>
              <a:off x="2910" y="4773"/>
              <a:ext cx="14629" cy="725"/>
            </a:xfrm>
            <a:prstGeom prst="rect">
              <a:avLst/>
            </a:prstGeom>
          </p:spPr>
          <p:txBody>
            <a:bodyPr wrap="square">
              <a:spAutoFit/>
            </a:bodyPr>
            <a:p>
              <a:pPr>
                <a:lnSpc>
                  <a:spcPct val="150000"/>
                </a:lnSpc>
              </a:pPr>
              <a:r>
                <a:rPr sz="1600" dirty="0">
                  <a:latin typeface="微软雅黑 Light" panose="020B0502040204020203" pitchFamily="34" charset="-122"/>
                  <a:ea typeface="微软雅黑 Light" panose="020B0502040204020203" pitchFamily="34" charset="-122"/>
                  <a:cs typeface="Arial" panose="020B0604020202020204" pitchFamily="34" charset="0"/>
                </a:rPr>
                <a:t>基准测试(软件和/或硬件)</a:t>
              </a:r>
              <a:endParaRPr sz="1600" dirty="0">
                <a:latin typeface="微软雅黑 Light" panose="020B0502040204020203" pitchFamily="34" charset="-122"/>
                <a:ea typeface="微软雅黑 Light" panose="020B0502040204020203" pitchFamily="34" charset="-122"/>
                <a:cs typeface="Arial" panose="020B0604020202020204" pitchFamily="34" charset="0"/>
              </a:endParaRPr>
            </a:p>
          </p:txBody>
        </p:sp>
        <p:grpSp>
          <p:nvGrpSpPr>
            <p:cNvPr id="12" name="组合 11"/>
            <p:cNvGrpSpPr/>
            <p:nvPr/>
          </p:nvGrpSpPr>
          <p:grpSpPr>
            <a:xfrm>
              <a:off x="2456" y="2191"/>
              <a:ext cx="504" cy="530"/>
              <a:chOff x="1663" y="2407"/>
              <a:chExt cx="504" cy="530"/>
            </a:xfrm>
          </p:grpSpPr>
          <p:sp>
            <p:nvSpPr>
              <p:cNvPr id="22" name="椭圆 21"/>
              <p:cNvSpPr/>
              <p:nvPr/>
            </p:nvSpPr>
            <p:spPr>
              <a:xfrm>
                <a:off x="1665" y="2447"/>
                <a:ext cx="452" cy="452"/>
              </a:xfrm>
              <a:prstGeom prst="ellipse">
                <a:avLst/>
              </a:prstGeom>
              <a:solidFill>
                <a:schemeClr val="accent2"/>
              </a:soli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 name="矩形 10"/>
              <p:cNvSpPr/>
              <p:nvPr/>
            </p:nvSpPr>
            <p:spPr>
              <a:xfrm>
                <a:off x="1663" y="2407"/>
                <a:ext cx="504" cy="531"/>
              </a:xfrm>
              <a:prstGeom prst="rect">
                <a:avLst/>
              </a:prstGeom>
            </p:spPr>
            <p:txBody>
              <a:bodyPr wrap="square">
                <a:spAutoFit/>
              </a:bodyPr>
              <a:p>
                <a:r>
                  <a:rPr lang="en-US" sz="1600" b="1" dirty="0">
                    <a:solidFill>
                      <a:schemeClr val="bg1"/>
                    </a:solidFill>
                    <a:latin typeface="微软雅黑 Light" panose="020B0502040204020203" pitchFamily="34" charset="-122"/>
                    <a:ea typeface="微软雅黑 Light" panose="020B0502040204020203" pitchFamily="34" charset="-122"/>
                  </a:rPr>
                  <a:t>1</a:t>
                </a:r>
                <a:endParaRPr lang="en-US" sz="1600" b="1" dirty="0">
                  <a:solidFill>
                    <a:schemeClr val="bg1"/>
                  </a:solidFill>
                  <a:latin typeface="微软雅黑 Light" panose="020B0502040204020203" pitchFamily="34" charset="-122"/>
                  <a:ea typeface="微软雅黑 Light" panose="020B0502040204020203" pitchFamily="34" charset="-122"/>
                </a:endParaRPr>
              </a:p>
            </p:txBody>
          </p:sp>
        </p:grpSp>
        <p:grpSp>
          <p:nvGrpSpPr>
            <p:cNvPr id="13" name="组合 12"/>
            <p:cNvGrpSpPr/>
            <p:nvPr/>
          </p:nvGrpSpPr>
          <p:grpSpPr>
            <a:xfrm>
              <a:off x="2458" y="3506"/>
              <a:ext cx="504" cy="531"/>
              <a:chOff x="1663" y="2407"/>
              <a:chExt cx="504" cy="531"/>
            </a:xfrm>
          </p:grpSpPr>
          <p:sp>
            <p:nvSpPr>
              <p:cNvPr id="16" name="椭圆 15"/>
              <p:cNvSpPr/>
              <p:nvPr/>
            </p:nvSpPr>
            <p:spPr>
              <a:xfrm>
                <a:off x="1665" y="2447"/>
                <a:ext cx="452" cy="452"/>
              </a:xfrm>
              <a:prstGeom prst="ellipse">
                <a:avLst/>
              </a:prstGeom>
              <a:solidFill>
                <a:schemeClr val="accent2"/>
              </a:soli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7" name="矩形 16"/>
              <p:cNvSpPr/>
              <p:nvPr/>
            </p:nvSpPr>
            <p:spPr>
              <a:xfrm>
                <a:off x="1663" y="2407"/>
                <a:ext cx="504" cy="531"/>
              </a:xfrm>
              <a:prstGeom prst="rect">
                <a:avLst/>
              </a:prstGeom>
            </p:spPr>
            <p:txBody>
              <a:bodyPr wrap="square">
                <a:spAutoFit/>
              </a:bodyPr>
              <a:p>
                <a:r>
                  <a:rPr lang="en-US" sz="1600" b="1" dirty="0">
                    <a:solidFill>
                      <a:schemeClr val="bg1"/>
                    </a:solidFill>
                    <a:latin typeface="微软雅黑 Light" panose="020B0502040204020203" pitchFamily="34" charset="-122"/>
                    <a:ea typeface="微软雅黑 Light" panose="020B0502040204020203" pitchFamily="34" charset="-122"/>
                  </a:rPr>
                  <a:t>2</a:t>
                </a:r>
                <a:endParaRPr lang="en-US" sz="1600" b="1" dirty="0">
                  <a:solidFill>
                    <a:schemeClr val="bg1"/>
                  </a:solidFill>
                  <a:latin typeface="微软雅黑 Light" panose="020B0502040204020203" pitchFamily="34" charset="-122"/>
                  <a:ea typeface="微软雅黑 Light" panose="020B0502040204020203" pitchFamily="34" charset="-122"/>
                </a:endParaRPr>
              </a:p>
            </p:txBody>
          </p:sp>
        </p:grpSp>
        <p:grpSp>
          <p:nvGrpSpPr>
            <p:cNvPr id="18" name="组合 17"/>
            <p:cNvGrpSpPr/>
            <p:nvPr/>
          </p:nvGrpSpPr>
          <p:grpSpPr>
            <a:xfrm>
              <a:off x="2460" y="4231"/>
              <a:ext cx="504" cy="531"/>
              <a:chOff x="1663" y="2407"/>
              <a:chExt cx="504" cy="531"/>
            </a:xfrm>
          </p:grpSpPr>
          <p:sp>
            <p:nvSpPr>
              <p:cNvPr id="19" name="椭圆 18"/>
              <p:cNvSpPr/>
              <p:nvPr/>
            </p:nvSpPr>
            <p:spPr>
              <a:xfrm>
                <a:off x="1665" y="2447"/>
                <a:ext cx="452" cy="452"/>
              </a:xfrm>
              <a:prstGeom prst="ellipse">
                <a:avLst/>
              </a:prstGeom>
              <a:solidFill>
                <a:schemeClr val="accent2"/>
              </a:soli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 name="矩形 19"/>
              <p:cNvSpPr/>
              <p:nvPr/>
            </p:nvSpPr>
            <p:spPr>
              <a:xfrm>
                <a:off x="1663" y="2407"/>
                <a:ext cx="504" cy="531"/>
              </a:xfrm>
              <a:prstGeom prst="rect">
                <a:avLst/>
              </a:prstGeom>
            </p:spPr>
            <p:txBody>
              <a:bodyPr wrap="square">
                <a:spAutoFit/>
              </a:bodyPr>
              <a:p>
                <a:r>
                  <a:rPr lang="en-US" sz="1600" b="1" dirty="0">
                    <a:solidFill>
                      <a:schemeClr val="bg1"/>
                    </a:solidFill>
                    <a:latin typeface="微软雅黑 Light" panose="020B0502040204020203" pitchFamily="34" charset="-122"/>
                    <a:ea typeface="微软雅黑 Light" panose="020B0502040204020203" pitchFamily="34" charset="-122"/>
                  </a:rPr>
                  <a:t>3</a:t>
                </a:r>
                <a:endParaRPr lang="en-US" sz="1600" b="1" dirty="0">
                  <a:solidFill>
                    <a:schemeClr val="bg1"/>
                  </a:solidFill>
                  <a:latin typeface="微软雅黑 Light" panose="020B0502040204020203" pitchFamily="34" charset="-122"/>
                  <a:ea typeface="微软雅黑 Light" panose="020B0502040204020203" pitchFamily="34" charset="-122"/>
                </a:endParaRPr>
              </a:p>
            </p:txBody>
          </p:sp>
        </p:grpSp>
        <p:grpSp>
          <p:nvGrpSpPr>
            <p:cNvPr id="21" name="组合 20"/>
            <p:cNvGrpSpPr/>
            <p:nvPr/>
          </p:nvGrpSpPr>
          <p:grpSpPr>
            <a:xfrm>
              <a:off x="2462" y="4943"/>
              <a:ext cx="504" cy="531"/>
              <a:chOff x="1663" y="2407"/>
              <a:chExt cx="504" cy="531"/>
            </a:xfrm>
          </p:grpSpPr>
          <p:sp>
            <p:nvSpPr>
              <p:cNvPr id="23" name="椭圆 22"/>
              <p:cNvSpPr/>
              <p:nvPr/>
            </p:nvSpPr>
            <p:spPr>
              <a:xfrm>
                <a:off x="1665" y="2447"/>
                <a:ext cx="452" cy="452"/>
              </a:xfrm>
              <a:prstGeom prst="ellipse">
                <a:avLst/>
              </a:prstGeom>
              <a:solidFill>
                <a:schemeClr val="accent2"/>
              </a:soli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4" name="矩形 23"/>
              <p:cNvSpPr/>
              <p:nvPr/>
            </p:nvSpPr>
            <p:spPr>
              <a:xfrm>
                <a:off x="1663" y="2407"/>
                <a:ext cx="504" cy="531"/>
              </a:xfrm>
              <a:prstGeom prst="rect">
                <a:avLst/>
              </a:prstGeom>
            </p:spPr>
            <p:txBody>
              <a:bodyPr wrap="square">
                <a:spAutoFit/>
              </a:bodyPr>
              <a:p>
                <a:r>
                  <a:rPr lang="en-US" sz="1600" b="1" dirty="0">
                    <a:solidFill>
                      <a:schemeClr val="bg1"/>
                    </a:solidFill>
                    <a:latin typeface="微软雅黑 Light" panose="020B0502040204020203" pitchFamily="34" charset="-122"/>
                    <a:ea typeface="微软雅黑 Light" panose="020B0502040204020203" pitchFamily="34" charset="-122"/>
                  </a:rPr>
                  <a:t>4</a:t>
                </a:r>
                <a:endParaRPr lang="en-US" sz="1600" b="1" dirty="0">
                  <a:solidFill>
                    <a:schemeClr val="bg1"/>
                  </a:solidFill>
                  <a:latin typeface="微软雅黑 Light" panose="020B0502040204020203" pitchFamily="34" charset="-122"/>
                  <a:ea typeface="微软雅黑 Light" panose="020B0502040204020203" pitchFamily="34" charset="-122"/>
                </a:endParaRPr>
              </a:p>
            </p:txBody>
          </p:sp>
        </p:grpSp>
        <p:sp>
          <p:nvSpPr>
            <p:cNvPr id="25" name="矩形 24"/>
            <p:cNvSpPr/>
            <p:nvPr/>
          </p:nvSpPr>
          <p:spPr>
            <a:xfrm>
              <a:off x="1597" y="5658"/>
              <a:ext cx="1892" cy="871"/>
            </a:xfrm>
            <a:prstGeom prst="rect">
              <a:avLst/>
            </a:prstGeom>
          </p:spPr>
          <p:txBody>
            <a:bodyPr wrap="none">
              <a:spAutoFit/>
            </a:bodyPr>
            <a:p>
              <a:pPr algn="l">
                <a:lnSpc>
                  <a:spcPct val="150000"/>
                </a:lnSpc>
              </a:pPr>
              <a:r>
                <a:rPr lang="zh-CN" sz="2000" b="1" dirty="0">
                  <a:latin typeface="微软雅黑 Light" panose="020B0502040204020203" pitchFamily="34" charset="-122"/>
                  <a:ea typeface="微软雅黑 Light" panose="020B0502040204020203" pitchFamily="34" charset="-122"/>
                  <a:cs typeface="Arial" panose="020B0604020202020204" pitchFamily="34" charset="0"/>
                  <a:sym typeface="+mn-ea"/>
                </a:rPr>
                <a:t>用户类别</a:t>
              </a:r>
              <a:endParaRPr lang="zh-CN" sz="2000" b="1" dirty="0">
                <a:latin typeface="微软雅黑 Light" panose="020B0502040204020203" pitchFamily="34" charset="-122"/>
                <a:ea typeface="微软雅黑 Light" panose="020B0502040204020203" pitchFamily="34" charset="-122"/>
              </a:endParaRPr>
            </a:p>
          </p:txBody>
        </p:sp>
        <p:sp>
          <p:nvSpPr>
            <p:cNvPr id="26" name="矩形 25"/>
            <p:cNvSpPr/>
            <p:nvPr/>
          </p:nvSpPr>
          <p:spPr>
            <a:xfrm>
              <a:off x="2890" y="6529"/>
              <a:ext cx="14629" cy="725"/>
            </a:xfrm>
            <a:prstGeom prst="rect">
              <a:avLst/>
            </a:prstGeom>
          </p:spPr>
          <p:txBody>
            <a:bodyPr wrap="square">
              <a:spAutoFit/>
            </a:bodyPr>
            <a:p>
              <a:pPr>
                <a:lnSpc>
                  <a:spcPct val="150000"/>
                </a:lnSpc>
              </a:pPr>
              <a:r>
                <a:rPr sz="1600" dirty="0">
                  <a:latin typeface="微软雅黑 Light" panose="020B0502040204020203" pitchFamily="34" charset="-122"/>
                  <a:ea typeface="微软雅黑 Light" panose="020B0502040204020203" pitchFamily="34" charset="-122"/>
                  <a:cs typeface="Arial" panose="020B0604020202020204" pitchFamily="34" charset="0"/>
                </a:rPr>
                <a:t>工业公司的IT部门</a:t>
              </a:r>
              <a:endParaRPr sz="16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27" name="矩形 26"/>
            <p:cNvSpPr/>
            <p:nvPr/>
          </p:nvSpPr>
          <p:spPr>
            <a:xfrm>
              <a:off x="2890" y="7236"/>
              <a:ext cx="14629" cy="725"/>
            </a:xfrm>
            <a:prstGeom prst="rect">
              <a:avLst/>
            </a:prstGeom>
          </p:spPr>
          <p:txBody>
            <a:bodyPr wrap="square">
              <a:spAutoFit/>
            </a:bodyPr>
            <a:p>
              <a:pPr>
                <a:lnSpc>
                  <a:spcPct val="150000"/>
                </a:lnSpc>
              </a:pPr>
              <a:r>
                <a:rPr sz="1600" dirty="0">
                  <a:latin typeface="微软雅黑 Light" panose="020B0502040204020203" pitchFamily="34" charset="-122"/>
                  <a:ea typeface="微软雅黑 Light" panose="020B0502040204020203" pitchFamily="34" charset="-122"/>
                  <a:cs typeface="Arial" panose="020B0604020202020204" pitchFamily="34" charset="0"/>
                </a:rPr>
                <a:t>学术</a:t>
              </a:r>
              <a:r>
                <a:rPr lang="en-US" sz="1600" dirty="0">
                  <a:latin typeface="微软雅黑 Light" panose="020B0502040204020203" pitchFamily="34" charset="-122"/>
                  <a:ea typeface="微软雅黑 Light" panose="020B0502040204020203" pitchFamily="34" charset="-122"/>
                  <a:cs typeface="Arial" panose="020B0604020202020204" pitchFamily="34" charset="0"/>
                </a:rPr>
                <a:t>HPC</a:t>
              </a:r>
              <a:r>
                <a:rPr sz="1600" dirty="0">
                  <a:latin typeface="微软雅黑 Light" panose="020B0502040204020203" pitchFamily="34" charset="-122"/>
                  <a:ea typeface="微软雅黑 Light" panose="020B0502040204020203" pitchFamily="34" charset="-122"/>
                  <a:cs typeface="Arial" panose="020B0604020202020204" pitchFamily="34" charset="0"/>
                </a:rPr>
                <a:t>解决方案(中学，大学)</a:t>
              </a:r>
              <a:endParaRPr sz="16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28" name="矩形 27"/>
            <p:cNvSpPr/>
            <p:nvPr/>
          </p:nvSpPr>
          <p:spPr>
            <a:xfrm>
              <a:off x="2896" y="7981"/>
              <a:ext cx="14629" cy="725"/>
            </a:xfrm>
            <a:prstGeom prst="rect">
              <a:avLst/>
            </a:prstGeom>
          </p:spPr>
          <p:txBody>
            <a:bodyPr wrap="square">
              <a:spAutoFit/>
            </a:bodyPr>
            <a:p>
              <a:pPr>
                <a:lnSpc>
                  <a:spcPct val="150000"/>
                </a:lnSpc>
              </a:pPr>
              <a:r>
                <a:rPr sz="1600" dirty="0">
                  <a:latin typeface="微软雅黑 Light" panose="020B0502040204020203" pitchFamily="34" charset="-122"/>
                  <a:ea typeface="微软雅黑 Light" panose="020B0502040204020203" pitchFamily="34" charset="-122"/>
                  <a:cs typeface="Arial" panose="020B0604020202020204" pitchFamily="34" charset="0"/>
                </a:rPr>
                <a:t>区域或国家计算中心</a:t>
              </a:r>
              <a:endParaRPr sz="1600" dirty="0">
                <a:latin typeface="微软雅黑 Light" panose="020B0502040204020203" pitchFamily="34" charset="-122"/>
                <a:ea typeface="微软雅黑 Light" panose="020B0502040204020203" pitchFamily="34" charset="-122"/>
                <a:cs typeface="Arial" panose="020B0604020202020204" pitchFamily="34" charset="0"/>
              </a:endParaRPr>
            </a:p>
          </p:txBody>
        </p:sp>
        <p:grpSp>
          <p:nvGrpSpPr>
            <p:cNvPr id="30" name="组合 29"/>
            <p:cNvGrpSpPr/>
            <p:nvPr/>
          </p:nvGrpSpPr>
          <p:grpSpPr>
            <a:xfrm>
              <a:off x="2436" y="6715"/>
              <a:ext cx="504" cy="530"/>
              <a:chOff x="1663" y="2407"/>
              <a:chExt cx="504" cy="530"/>
            </a:xfrm>
          </p:grpSpPr>
          <p:sp>
            <p:nvSpPr>
              <p:cNvPr id="31" name="椭圆 30"/>
              <p:cNvSpPr/>
              <p:nvPr/>
            </p:nvSpPr>
            <p:spPr>
              <a:xfrm>
                <a:off x="1665" y="2447"/>
                <a:ext cx="452" cy="452"/>
              </a:xfrm>
              <a:prstGeom prst="ellipse">
                <a:avLst/>
              </a:prstGeom>
              <a:solidFill>
                <a:schemeClr val="accent2"/>
              </a:soli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2" name="矩形 31"/>
              <p:cNvSpPr/>
              <p:nvPr/>
            </p:nvSpPr>
            <p:spPr>
              <a:xfrm>
                <a:off x="1663" y="2407"/>
                <a:ext cx="504" cy="531"/>
              </a:xfrm>
              <a:prstGeom prst="rect">
                <a:avLst/>
              </a:prstGeom>
            </p:spPr>
            <p:txBody>
              <a:bodyPr wrap="square">
                <a:spAutoFit/>
              </a:bodyPr>
              <a:p>
                <a:r>
                  <a:rPr lang="en-US" sz="1600" b="1" dirty="0">
                    <a:solidFill>
                      <a:schemeClr val="bg1"/>
                    </a:solidFill>
                    <a:latin typeface="微软雅黑 Light" panose="020B0502040204020203" pitchFamily="34" charset="-122"/>
                    <a:ea typeface="微软雅黑 Light" panose="020B0502040204020203" pitchFamily="34" charset="-122"/>
                  </a:rPr>
                  <a:t>1</a:t>
                </a:r>
                <a:endParaRPr lang="en-US" sz="1600" b="1" dirty="0">
                  <a:solidFill>
                    <a:schemeClr val="bg1"/>
                  </a:solidFill>
                  <a:latin typeface="微软雅黑 Light" panose="020B0502040204020203" pitchFamily="34" charset="-122"/>
                  <a:ea typeface="微软雅黑 Light" panose="020B0502040204020203" pitchFamily="34" charset="-122"/>
                </a:endParaRPr>
              </a:p>
            </p:txBody>
          </p:sp>
        </p:grpSp>
        <p:grpSp>
          <p:nvGrpSpPr>
            <p:cNvPr id="33" name="组合 32"/>
            <p:cNvGrpSpPr/>
            <p:nvPr/>
          </p:nvGrpSpPr>
          <p:grpSpPr>
            <a:xfrm>
              <a:off x="2438" y="7430"/>
              <a:ext cx="504" cy="531"/>
              <a:chOff x="1663" y="2407"/>
              <a:chExt cx="504" cy="531"/>
            </a:xfrm>
          </p:grpSpPr>
          <p:sp>
            <p:nvSpPr>
              <p:cNvPr id="34" name="椭圆 33"/>
              <p:cNvSpPr/>
              <p:nvPr/>
            </p:nvSpPr>
            <p:spPr>
              <a:xfrm>
                <a:off x="1665" y="2447"/>
                <a:ext cx="452" cy="452"/>
              </a:xfrm>
              <a:prstGeom prst="ellipse">
                <a:avLst/>
              </a:prstGeom>
              <a:solidFill>
                <a:schemeClr val="accent2"/>
              </a:soli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5" name="矩形 34"/>
              <p:cNvSpPr/>
              <p:nvPr/>
            </p:nvSpPr>
            <p:spPr>
              <a:xfrm>
                <a:off x="1663" y="2407"/>
                <a:ext cx="504" cy="531"/>
              </a:xfrm>
              <a:prstGeom prst="rect">
                <a:avLst/>
              </a:prstGeom>
            </p:spPr>
            <p:txBody>
              <a:bodyPr wrap="square">
                <a:spAutoFit/>
              </a:bodyPr>
              <a:p>
                <a:r>
                  <a:rPr lang="en-US" sz="1600" b="1" dirty="0">
                    <a:solidFill>
                      <a:schemeClr val="bg1"/>
                    </a:solidFill>
                    <a:latin typeface="微软雅黑 Light" panose="020B0502040204020203" pitchFamily="34" charset="-122"/>
                    <a:ea typeface="微软雅黑 Light" panose="020B0502040204020203" pitchFamily="34" charset="-122"/>
                  </a:rPr>
                  <a:t>2</a:t>
                </a:r>
                <a:endParaRPr lang="en-US" sz="1600" b="1" dirty="0">
                  <a:solidFill>
                    <a:schemeClr val="bg1"/>
                  </a:solidFill>
                  <a:latin typeface="微软雅黑 Light" panose="020B0502040204020203" pitchFamily="34" charset="-122"/>
                  <a:ea typeface="微软雅黑 Light" panose="020B0502040204020203" pitchFamily="34" charset="-122"/>
                </a:endParaRPr>
              </a:p>
            </p:txBody>
          </p:sp>
        </p:grpSp>
        <p:grpSp>
          <p:nvGrpSpPr>
            <p:cNvPr id="36" name="组合 35"/>
            <p:cNvGrpSpPr/>
            <p:nvPr/>
          </p:nvGrpSpPr>
          <p:grpSpPr>
            <a:xfrm>
              <a:off x="2446" y="8164"/>
              <a:ext cx="504" cy="531"/>
              <a:chOff x="1663" y="2407"/>
              <a:chExt cx="504" cy="531"/>
            </a:xfrm>
          </p:grpSpPr>
          <p:sp>
            <p:nvSpPr>
              <p:cNvPr id="37" name="椭圆 36"/>
              <p:cNvSpPr/>
              <p:nvPr/>
            </p:nvSpPr>
            <p:spPr>
              <a:xfrm>
                <a:off x="1665" y="2447"/>
                <a:ext cx="452" cy="452"/>
              </a:xfrm>
              <a:prstGeom prst="ellipse">
                <a:avLst/>
              </a:prstGeom>
              <a:solidFill>
                <a:schemeClr val="accent2"/>
              </a:soli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8" name="矩形 37"/>
              <p:cNvSpPr/>
              <p:nvPr/>
            </p:nvSpPr>
            <p:spPr>
              <a:xfrm>
                <a:off x="1663" y="2407"/>
                <a:ext cx="504" cy="531"/>
              </a:xfrm>
              <a:prstGeom prst="rect">
                <a:avLst/>
              </a:prstGeom>
            </p:spPr>
            <p:txBody>
              <a:bodyPr wrap="square">
                <a:spAutoFit/>
              </a:bodyPr>
              <a:p>
                <a:r>
                  <a:rPr lang="en-US" sz="1600" b="1" dirty="0">
                    <a:solidFill>
                      <a:schemeClr val="bg1"/>
                    </a:solidFill>
                    <a:latin typeface="微软雅黑 Light" panose="020B0502040204020203" pitchFamily="34" charset="-122"/>
                    <a:ea typeface="微软雅黑 Light" panose="020B0502040204020203" pitchFamily="34" charset="-122"/>
                  </a:rPr>
                  <a:t>3</a:t>
                </a:r>
                <a:endParaRPr lang="en-US" sz="1600" b="1" dirty="0">
                  <a:solidFill>
                    <a:schemeClr val="bg1"/>
                  </a:solidFill>
                  <a:latin typeface="微软雅黑 Light" panose="020B0502040204020203" pitchFamily="34" charset="-122"/>
                  <a:ea typeface="微软雅黑 Light" panose="020B0502040204020203" pitchFamily="34" charset="-122"/>
                </a:endParaRPr>
              </a:p>
            </p:txBody>
          </p:sp>
        </p:grpSp>
        <p:sp>
          <p:nvSpPr>
            <p:cNvPr id="42" name="矩形 41"/>
            <p:cNvSpPr/>
            <p:nvPr/>
          </p:nvSpPr>
          <p:spPr>
            <a:xfrm>
              <a:off x="2890" y="8746"/>
              <a:ext cx="14629" cy="725"/>
            </a:xfrm>
            <a:prstGeom prst="rect">
              <a:avLst/>
            </a:prstGeom>
          </p:spPr>
          <p:txBody>
            <a:bodyPr wrap="square">
              <a:spAutoFit/>
            </a:bodyPr>
            <a:p>
              <a:pPr>
                <a:lnSpc>
                  <a:spcPct val="150000"/>
                </a:lnSpc>
              </a:pPr>
              <a:r>
                <a:rPr sz="1600" dirty="0">
                  <a:latin typeface="微软雅黑 Light" panose="020B0502040204020203" pitchFamily="34" charset="-122"/>
                  <a:ea typeface="微软雅黑 Light" panose="020B0502040204020203" pitchFamily="34" charset="-122"/>
                  <a:cs typeface="Arial" panose="020B0604020202020204" pitchFamily="34" charset="0"/>
                </a:rPr>
                <a:t>云服务提供商(通用超大型企业、HPC随需应变企业)</a:t>
              </a:r>
              <a:endParaRPr sz="1600" dirty="0">
                <a:latin typeface="微软雅黑 Light" panose="020B0502040204020203" pitchFamily="34" charset="-122"/>
                <a:ea typeface="微软雅黑 Light" panose="020B0502040204020203" pitchFamily="34" charset="-122"/>
                <a:cs typeface="Arial" panose="020B0604020202020204" pitchFamily="34" charset="0"/>
              </a:endParaRPr>
            </a:p>
          </p:txBody>
        </p:sp>
        <p:grpSp>
          <p:nvGrpSpPr>
            <p:cNvPr id="43" name="组合 42"/>
            <p:cNvGrpSpPr/>
            <p:nvPr/>
          </p:nvGrpSpPr>
          <p:grpSpPr>
            <a:xfrm>
              <a:off x="2440" y="8929"/>
              <a:ext cx="504" cy="531"/>
              <a:chOff x="1663" y="2407"/>
              <a:chExt cx="504" cy="531"/>
            </a:xfrm>
          </p:grpSpPr>
          <p:sp>
            <p:nvSpPr>
              <p:cNvPr id="44" name="椭圆 43"/>
              <p:cNvSpPr/>
              <p:nvPr/>
            </p:nvSpPr>
            <p:spPr>
              <a:xfrm>
                <a:off x="1665" y="2447"/>
                <a:ext cx="452" cy="452"/>
              </a:xfrm>
              <a:prstGeom prst="ellipse">
                <a:avLst/>
              </a:prstGeom>
              <a:solidFill>
                <a:schemeClr val="accent2"/>
              </a:soli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5" name="矩形 44"/>
              <p:cNvSpPr/>
              <p:nvPr/>
            </p:nvSpPr>
            <p:spPr>
              <a:xfrm>
                <a:off x="1663" y="2407"/>
                <a:ext cx="504" cy="531"/>
              </a:xfrm>
              <a:prstGeom prst="rect">
                <a:avLst/>
              </a:prstGeom>
            </p:spPr>
            <p:txBody>
              <a:bodyPr wrap="square">
                <a:spAutoFit/>
              </a:bodyPr>
              <a:p>
                <a:r>
                  <a:rPr lang="en-US" sz="1600" b="1" dirty="0">
                    <a:solidFill>
                      <a:schemeClr val="bg1"/>
                    </a:solidFill>
                    <a:latin typeface="微软雅黑 Light" panose="020B0502040204020203" pitchFamily="34" charset="-122"/>
                    <a:ea typeface="微软雅黑 Light" panose="020B0502040204020203" pitchFamily="34" charset="-122"/>
                  </a:rPr>
                  <a:t>4</a:t>
                </a:r>
                <a:endParaRPr lang="en-US" sz="1600" b="1" dirty="0">
                  <a:solidFill>
                    <a:schemeClr val="bg1"/>
                  </a:solidFill>
                  <a:latin typeface="微软雅黑 Light" panose="020B0502040204020203" pitchFamily="34" charset="-122"/>
                  <a:ea typeface="微软雅黑 Light" panose="020B0502040204020203" pitchFamily="34" charset="-122"/>
                </a:endParaRPr>
              </a:p>
            </p:txBody>
          </p:sp>
        </p:grpSp>
        <p:sp>
          <p:nvSpPr>
            <p:cNvPr id="46" name="矩形 45"/>
            <p:cNvSpPr/>
            <p:nvPr/>
          </p:nvSpPr>
          <p:spPr>
            <a:xfrm>
              <a:off x="2890" y="9480"/>
              <a:ext cx="14629" cy="725"/>
            </a:xfrm>
            <a:prstGeom prst="rect">
              <a:avLst/>
            </a:prstGeom>
          </p:spPr>
          <p:txBody>
            <a:bodyPr wrap="square">
              <a:spAutoFit/>
            </a:bodyPr>
            <a:p>
              <a:pPr>
                <a:lnSpc>
                  <a:spcPct val="150000"/>
                </a:lnSpc>
              </a:pPr>
              <a:r>
                <a:rPr sz="1600" dirty="0">
                  <a:latin typeface="微软雅黑 Light" panose="020B0502040204020203" pitchFamily="34" charset="-122"/>
                  <a:ea typeface="微软雅黑 Light" panose="020B0502040204020203" pitchFamily="34" charset="-122"/>
                  <a:cs typeface="Arial" panose="020B0604020202020204" pitchFamily="34" charset="0"/>
                </a:rPr>
                <a:t>HPC市场</a:t>
              </a:r>
              <a:endParaRPr sz="1600" dirty="0">
                <a:latin typeface="微软雅黑 Light" panose="020B0502040204020203" pitchFamily="34" charset="-122"/>
                <a:ea typeface="微软雅黑 Light" panose="020B0502040204020203" pitchFamily="34" charset="-122"/>
                <a:cs typeface="Arial" panose="020B0604020202020204" pitchFamily="34" charset="0"/>
              </a:endParaRPr>
            </a:p>
          </p:txBody>
        </p:sp>
        <p:grpSp>
          <p:nvGrpSpPr>
            <p:cNvPr id="47" name="组合 46"/>
            <p:cNvGrpSpPr/>
            <p:nvPr/>
          </p:nvGrpSpPr>
          <p:grpSpPr>
            <a:xfrm>
              <a:off x="2440" y="9663"/>
              <a:ext cx="504" cy="531"/>
              <a:chOff x="1663" y="2407"/>
              <a:chExt cx="504" cy="531"/>
            </a:xfrm>
          </p:grpSpPr>
          <p:sp>
            <p:nvSpPr>
              <p:cNvPr id="48" name="椭圆 47"/>
              <p:cNvSpPr/>
              <p:nvPr/>
            </p:nvSpPr>
            <p:spPr>
              <a:xfrm>
                <a:off x="1665" y="2447"/>
                <a:ext cx="452" cy="452"/>
              </a:xfrm>
              <a:prstGeom prst="ellipse">
                <a:avLst/>
              </a:prstGeom>
              <a:solidFill>
                <a:schemeClr val="accent2"/>
              </a:soli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9" name="矩形 48"/>
              <p:cNvSpPr/>
              <p:nvPr/>
            </p:nvSpPr>
            <p:spPr>
              <a:xfrm>
                <a:off x="1663" y="2407"/>
                <a:ext cx="504" cy="531"/>
              </a:xfrm>
              <a:prstGeom prst="rect">
                <a:avLst/>
              </a:prstGeom>
            </p:spPr>
            <p:txBody>
              <a:bodyPr wrap="square">
                <a:spAutoFit/>
              </a:bodyPr>
              <a:p>
                <a:r>
                  <a:rPr lang="en-US" sz="1600" b="1" dirty="0">
                    <a:solidFill>
                      <a:schemeClr val="bg1"/>
                    </a:solidFill>
                    <a:latin typeface="微软雅黑 Light" panose="020B0502040204020203" pitchFamily="34" charset="-122"/>
                    <a:ea typeface="微软雅黑 Light" panose="020B0502040204020203" pitchFamily="34" charset="-122"/>
                  </a:rPr>
                  <a:t>5</a:t>
                </a:r>
                <a:endParaRPr lang="en-US" sz="1600" b="1" dirty="0">
                  <a:solidFill>
                    <a:schemeClr val="bg1"/>
                  </a:solidFill>
                  <a:latin typeface="微软雅黑 Light" panose="020B0502040204020203" pitchFamily="34" charset="-122"/>
                  <a:ea typeface="微软雅黑 Light" panose="020B0502040204020203" pitchFamily="34" charset="-122"/>
                </a:endParaRPr>
              </a:p>
            </p:txBody>
          </p:sp>
        </p:grpSp>
      </p:grpSp>
      <p:sp>
        <p:nvSpPr>
          <p:cNvPr id="56" name="直角三角形 55"/>
          <p:cNvSpPr/>
          <p:nvPr/>
        </p:nvSpPr>
        <p:spPr>
          <a:xfrm rot="16200000">
            <a:off x="11408228" y="6074228"/>
            <a:ext cx="783772" cy="783772"/>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p>
            <a:pPr algn="ctr"/>
            <a:endParaRPr lang="zh-CN" altLang="en-US" sz="2400"/>
          </a:p>
        </p:txBody>
      </p:sp>
      <p:sp>
        <p:nvSpPr>
          <p:cNvPr id="57" name="直角三角形 56"/>
          <p:cNvSpPr/>
          <p:nvPr/>
        </p:nvSpPr>
        <p:spPr>
          <a:xfrm rot="5400000">
            <a:off x="11349423" y="6532299"/>
            <a:ext cx="325701" cy="325701"/>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p>
            <a:pPr algn="ctr"/>
            <a:endParaRPr lang="zh-CN" altLang="en-US" sz="2400"/>
          </a:p>
        </p:txBody>
      </p:sp>
      <p:sp>
        <p:nvSpPr>
          <p:cNvPr id="58" name="直角三角形 57"/>
          <p:cNvSpPr/>
          <p:nvPr/>
        </p:nvSpPr>
        <p:spPr>
          <a:xfrm rot="5400000">
            <a:off x="11512273" y="6369448"/>
            <a:ext cx="325701" cy="325701"/>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p>
            <a:pPr algn="ctr"/>
            <a:endParaRPr lang="zh-CN" altLang="en-US" sz="2400"/>
          </a:p>
        </p:txBody>
      </p:sp>
      <p:sp>
        <p:nvSpPr>
          <p:cNvPr id="59" name="直角三角形 58"/>
          <p:cNvSpPr/>
          <p:nvPr/>
        </p:nvSpPr>
        <p:spPr>
          <a:xfrm rot="5400000">
            <a:off x="11675124" y="6206597"/>
            <a:ext cx="325701" cy="325701"/>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p>
            <a:pPr algn="ctr"/>
            <a:endParaRPr lang="zh-CN" altLang="en-US" sz="240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直角三角形 2"/>
          <p:cNvSpPr/>
          <p:nvPr/>
        </p:nvSpPr>
        <p:spPr>
          <a:xfrm rot="5400000">
            <a:off x="0" y="0"/>
            <a:ext cx="1428750" cy="142875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4" name="直角三角形 3"/>
          <p:cNvSpPr/>
          <p:nvPr/>
        </p:nvSpPr>
        <p:spPr>
          <a:xfrm rot="16200000">
            <a:off x="11408228" y="6074228"/>
            <a:ext cx="783772" cy="783772"/>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38" name="直角三角形 137"/>
          <p:cNvSpPr/>
          <p:nvPr/>
        </p:nvSpPr>
        <p:spPr>
          <a:xfrm rot="16200000">
            <a:off x="172085" y="946150"/>
            <a:ext cx="482600" cy="4826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39" name="直角三角形 138"/>
          <p:cNvSpPr/>
          <p:nvPr/>
        </p:nvSpPr>
        <p:spPr>
          <a:xfrm rot="16200000">
            <a:off x="653415" y="520065"/>
            <a:ext cx="360680" cy="36068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40" name="直角三角形 139"/>
          <p:cNvSpPr/>
          <p:nvPr/>
        </p:nvSpPr>
        <p:spPr>
          <a:xfrm rot="16200000">
            <a:off x="1129030" y="82550"/>
            <a:ext cx="451485" cy="451485"/>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41" name="直角三角形 140"/>
          <p:cNvSpPr/>
          <p:nvPr/>
        </p:nvSpPr>
        <p:spPr>
          <a:xfrm rot="5400000">
            <a:off x="11349423" y="6532299"/>
            <a:ext cx="325701" cy="325701"/>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42" name="直角三角形 141"/>
          <p:cNvSpPr/>
          <p:nvPr/>
        </p:nvSpPr>
        <p:spPr>
          <a:xfrm rot="5400000">
            <a:off x="11512273" y="6369448"/>
            <a:ext cx="325701" cy="325701"/>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43" name="直角三角形 142"/>
          <p:cNvSpPr/>
          <p:nvPr/>
        </p:nvSpPr>
        <p:spPr>
          <a:xfrm rot="5400000">
            <a:off x="11675124" y="6206597"/>
            <a:ext cx="325701" cy="325701"/>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grpSp>
        <p:nvGrpSpPr>
          <p:cNvPr id="6" name="组合 5"/>
          <p:cNvGrpSpPr/>
          <p:nvPr/>
        </p:nvGrpSpPr>
        <p:grpSpPr>
          <a:xfrm>
            <a:off x="1014095" y="910590"/>
            <a:ext cx="9758680" cy="5458460"/>
            <a:chOff x="1597" y="1434"/>
            <a:chExt cx="15368" cy="8596"/>
          </a:xfrm>
        </p:grpSpPr>
        <p:sp>
          <p:nvSpPr>
            <p:cNvPr id="14" name="矩形 13"/>
            <p:cNvSpPr/>
            <p:nvPr/>
          </p:nvSpPr>
          <p:spPr>
            <a:xfrm>
              <a:off x="1597" y="1434"/>
              <a:ext cx="2694" cy="871"/>
            </a:xfrm>
            <a:prstGeom prst="rect">
              <a:avLst/>
            </a:prstGeom>
          </p:spPr>
          <p:txBody>
            <a:bodyPr wrap="none">
              <a:spAutoFit/>
            </a:bodyPr>
            <a:p>
              <a:pPr algn="l">
                <a:lnSpc>
                  <a:spcPct val="150000"/>
                </a:lnSpc>
              </a:pPr>
              <a:r>
                <a:rPr lang="zh-CN" sz="2000" b="1" dirty="0">
                  <a:latin typeface="微软雅黑 Light" panose="020B0502040204020203" pitchFamily="34" charset="-122"/>
                  <a:ea typeface="微软雅黑 Light" panose="020B0502040204020203" pitchFamily="34" charset="-122"/>
                  <a:cs typeface="Arial" panose="020B0604020202020204" pitchFamily="34" charset="0"/>
                  <a:sym typeface="+mn-ea"/>
                </a:rPr>
                <a:t>不相关的用例</a:t>
              </a:r>
              <a:endParaRPr lang="zh-CN" sz="2000" b="1" dirty="0">
                <a:latin typeface="微软雅黑 Light" panose="020B0502040204020203" pitchFamily="34" charset="-122"/>
                <a:ea typeface="微软雅黑 Light" panose="020B0502040204020203" pitchFamily="34" charset="-122"/>
              </a:endParaRPr>
            </a:p>
          </p:txBody>
        </p:sp>
        <p:sp>
          <p:nvSpPr>
            <p:cNvPr id="15" name="矩形 14"/>
            <p:cNvSpPr/>
            <p:nvPr/>
          </p:nvSpPr>
          <p:spPr>
            <a:xfrm>
              <a:off x="1597" y="2305"/>
              <a:ext cx="15369" cy="1307"/>
            </a:xfrm>
            <a:prstGeom prst="rect">
              <a:avLst/>
            </a:prstGeom>
          </p:spPr>
          <p:txBody>
            <a:bodyPr wrap="square">
              <a:spAutoFit/>
            </a:bodyPr>
            <a:p>
              <a:pPr>
                <a:lnSpc>
                  <a:spcPct val="150000"/>
                </a:lnSpc>
              </a:pPr>
              <a:r>
                <a:rPr lang="en-US" sz="1600" dirty="0">
                  <a:latin typeface="微软雅黑 Light" panose="020B0502040204020203" pitchFamily="34" charset="-122"/>
                  <a:ea typeface="微软雅黑 Light" panose="020B0502040204020203" pitchFamily="34" charset="-122"/>
                  <a:cs typeface="Arial" panose="020B0604020202020204" pitchFamily="34" charset="0"/>
                </a:rPr>
                <a:t>       </a:t>
              </a:r>
              <a:r>
                <a:rPr sz="1600" dirty="0">
                  <a:latin typeface="微软雅黑 Light" panose="020B0502040204020203" pitchFamily="34" charset="-122"/>
                  <a:ea typeface="微软雅黑 Light" panose="020B0502040204020203" pitchFamily="34" charset="-122"/>
                  <a:cs typeface="Arial" panose="020B0604020202020204" pitchFamily="34" charset="0"/>
                </a:rPr>
                <a:t>一些云服务提供商，以及HPC研究和学术环境</a:t>
              </a:r>
              <a:r>
                <a:rPr lang="zh-CN" sz="1600" dirty="0">
                  <a:latin typeface="微软雅黑 Light" panose="020B0502040204020203" pitchFamily="34" charset="-122"/>
                  <a:ea typeface="微软雅黑 Light" panose="020B0502040204020203" pitchFamily="34" charset="-122"/>
                  <a:cs typeface="Arial" panose="020B0604020202020204" pitchFamily="34" charset="0"/>
                </a:rPr>
                <a:t>等，</a:t>
              </a:r>
              <a:r>
                <a:rPr sz="1600" dirty="0">
                  <a:latin typeface="微软雅黑 Light" panose="020B0502040204020203" pitchFamily="34" charset="-122"/>
                  <a:ea typeface="微软雅黑 Light" panose="020B0502040204020203" pitchFamily="34" charset="-122"/>
                  <a:cs typeface="Arial" panose="020B0604020202020204" pitchFamily="34" charset="0"/>
                </a:rPr>
                <a:t>认为他们的用户</a:t>
              </a:r>
              <a:r>
                <a:rPr lang="zh-CN" sz="1600" dirty="0">
                  <a:latin typeface="微软雅黑 Light" panose="020B0502040204020203" pitchFamily="34" charset="-122"/>
                  <a:ea typeface="微软雅黑 Light" panose="020B0502040204020203" pitchFamily="34" charset="-122"/>
                  <a:cs typeface="Arial" panose="020B0604020202020204" pitchFamily="34" charset="0"/>
                </a:rPr>
                <a:t>群体</a:t>
              </a:r>
              <a:r>
                <a:rPr sz="1600" dirty="0">
                  <a:latin typeface="微软雅黑 Light" panose="020B0502040204020203" pitchFamily="34" charset="-122"/>
                  <a:ea typeface="微软雅黑 Light" panose="020B0502040204020203" pitchFamily="34" charset="-122"/>
                  <a:cs typeface="Arial" panose="020B0604020202020204" pitchFamily="34" charset="0"/>
                </a:rPr>
                <a:t>熟悉HPC概念和Unix/Linux命令行接口(CLI)。因此，他们的解决方案通常不包括HPC门户。</a:t>
              </a:r>
              <a:endParaRPr sz="16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2" name="矩形 1"/>
            <p:cNvSpPr/>
            <p:nvPr/>
          </p:nvSpPr>
          <p:spPr>
            <a:xfrm>
              <a:off x="1778" y="4034"/>
              <a:ext cx="1090" cy="871"/>
            </a:xfrm>
            <a:prstGeom prst="rect">
              <a:avLst/>
            </a:prstGeom>
          </p:spPr>
          <p:txBody>
            <a:bodyPr wrap="none">
              <a:spAutoFit/>
            </a:bodyPr>
            <a:p>
              <a:pPr algn="l">
                <a:lnSpc>
                  <a:spcPct val="150000"/>
                </a:lnSpc>
              </a:pPr>
              <a:r>
                <a:rPr lang="zh-CN" sz="2000" b="1" dirty="0">
                  <a:latin typeface="微软雅黑 Light" panose="020B0502040204020203" pitchFamily="34" charset="-122"/>
                  <a:ea typeface="微软雅黑 Light" panose="020B0502040204020203" pitchFamily="34" charset="-122"/>
                  <a:cs typeface="Arial" panose="020B0604020202020204" pitchFamily="34" charset="0"/>
                  <a:sym typeface="+mn-ea"/>
                </a:rPr>
                <a:t>限制</a:t>
              </a:r>
              <a:endParaRPr lang="zh-CN" sz="2000" b="1" dirty="0">
                <a:latin typeface="微软雅黑 Light" panose="020B0502040204020203" pitchFamily="34" charset="-122"/>
                <a:ea typeface="微软雅黑 Light" panose="020B0502040204020203" pitchFamily="34" charset="-122"/>
              </a:endParaRPr>
            </a:p>
          </p:txBody>
        </p:sp>
        <p:sp>
          <p:nvSpPr>
            <p:cNvPr id="22" name="椭圆 21"/>
            <p:cNvSpPr/>
            <p:nvPr/>
          </p:nvSpPr>
          <p:spPr>
            <a:xfrm>
              <a:off x="2250" y="5174"/>
              <a:ext cx="452" cy="452"/>
            </a:xfrm>
            <a:prstGeom prst="ellipse">
              <a:avLst/>
            </a:prstGeom>
            <a:solidFill>
              <a:schemeClr val="accent2"/>
            </a:soli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矩形 4"/>
            <p:cNvSpPr/>
            <p:nvPr/>
          </p:nvSpPr>
          <p:spPr>
            <a:xfrm>
              <a:off x="2489" y="4848"/>
              <a:ext cx="8659" cy="1011"/>
            </a:xfrm>
            <a:prstGeom prst="rect">
              <a:avLst/>
            </a:prstGeom>
          </p:spPr>
          <p:txBody>
            <a:bodyPr wrap="none" lIns="269875" tIns="136525" rIns="269875" bIns="136525">
              <a:spAutoFit/>
            </a:bodyPr>
            <a:p>
              <a:pPr algn="l">
                <a:lnSpc>
                  <a:spcPct val="150000"/>
                </a:lnSpc>
              </a:pPr>
              <a:r>
                <a:rPr sz="1600" dirty="0">
                  <a:latin typeface="微软雅黑 Light" panose="020B0502040204020203" pitchFamily="34" charset="-122"/>
                  <a:ea typeface="微软雅黑 Light" panose="020B0502040204020203" pitchFamily="34" charset="-122"/>
                  <a:cs typeface="Arial" panose="020B0604020202020204" pitchFamily="34" charset="0"/>
                </a:rPr>
                <a:t>不使用HPC门户的主要原因是一些用户需要大量使用CLI</a:t>
              </a:r>
              <a:endParaRPr sz="16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7" name="椭圆 6"/>
            <p:cNvSpPr/>
            <p:nvPr/>
          </p:nvSpPr>
          <p:spPr>
            <a:xfrm>
              <a:off x="2250" y="6103"/>
              <a:ext cx="452" cy="452"/>
            </a:xfrm>
            <a:prstGeom prst="ellipse">
              <a:avLst/>
            </a:prstGeom>
            <a:solidFill>
              <a:schemeClr val="accent2"/>
            </a:soli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矩形 7"/>
            <p:cNvSpPr/>
            <p:nvPr/>
          </p:nvSpPr>
          <p:spPr>
            <a:xfrm>
              <a:off x="2489" y="5777"/>
              <a:ext cx="13636" cy="1011"/>
            </a:xfrm>
            <a:prstGeom prst="rect">
              <a:avLst/>
            </a:prstGeom>
          </p:spPr>
          <p:txBody>
            <a:bodyPr wrap="none" lIns="269875" tIns="136525" rIns="269875" bIns="136525">
              <a:spAutoFit/>
            </a:bodyPr>
            <a:p>
              <a:pPr algn="l">
                <a:lnSpc>
                  <a:spcPct val="150000"/>
                </a:lnSpc>
              </a:pPr>
              <a:r>
                <a:rPr sz="1600" dirty="0">
                  <a:latin typeface="微软雅黑 Light" panose="020B0502040204020203" pitchFamily="34" charset="-122"/>
                  <a:ea typeface="微软雅黑 Light" panose="020B0502040204020203" pitchFamily="34" charset="-122"/>
                  <a:cs typeface="Arial" panose="020B0604020202020204" pitchFamily="34" charset="0"/>
                </a:rPr>
                <a:t>高级HPC专家通常习惯于通过CLI管理他们的工作，他们可能不愿意使用GUI或调用web服务</a:t>
              </a:r>
              <a:endParaRPr sz="16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9" name="椭圆 8"/>
            <p:cNvSpPr/>
            <p:nvPr/>
          </p:nvSpPr>
          <p:spPr>
            <a:xfrm>
              <a:off x="2250" y="7114"/>
              <a:ext cx="452" cy="452"/>
            </a:xfrm>
            <a:prstGeom prst="ellipse">
              <a:avLst/>
            </a:prstGeom>
            <a:solidFill>
              <a:schemeClr val="accent2"/>
            </a:soli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矩形 9"/>
            <p:cNvSpPr/>
            <p:nvPr/>
          </p:nvSpPr>
          <p:spPr>
            <a:xfrm>
              <a:off x="2489" y="6788"/>
              <a:ext cx="7570" cy="1011"/>
            </a:xfrm>
            <a:prstGeom prst="rect">
              <a:avLst/>
            </a:prstGeom>
          </p:spPr>
          <p:txBody>
            <a:bodyPr wrap="none" lIns="269875" tIns="136525" rIns="269875" bIns="136525">
              <a:spAutoFit/>
            </a:bodyPr>
            <a:p>
              <a:pPr algn="l">
                <a:lnSpc>
                  <a:spcPct val="150000"/>
                </a:lnSpc>
              </a:pPr>
              <a:r>
                <a:rPr sz="1600" dirty="0">
                  <a:latin typeface="微软雅黑 Light" panose="020B0502040204020203" pitchFamily="34" charset="-122"/>
                  <a:ea typeface="微软雅黑 Light" panose="020B0502040204020203" pitchFamily="34" charset="-122"/>
                  <a:cs typeface="Arial" panose="020B0604020202020204" pitchFamily="34" charset="0"/>
                </a:rPr>
                <a:t>在复制富应用程序特定的用户界面时缺乏灵活性</a:t>
              </a:r>
              <a:endParaRPr sz="16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13" name="椭圆 12"/>
            <p:cNvSpPr/>
            <p:nvPr/>
          </p:nvSpPr>
          <p:spPr>
            <a:xfrm>
              <a:off x="2250" y="8216"/>
              <a:ext cx="452" cy="452"/>
            </a:xfrm>
            <a:prstGeom prst="ellipse">
              <a:avLst/>
            </a:prstGeom>
            <a:solidFill>
              <a:schemeClr val="accent2"/>
            </a:soli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矩形 15"/>
            <p:cNvSpPr/>
            <p:nvPr/>
          </p:nvSpPr>
          <p:spPr>
            <a:xfrm>
              <a:off x="2489" y="7890"/>
              <a:ext cx="14149" cy="1011"/>
            </a:xfrm>
            <a:prstGeom prst="rect">
              <a:avLst/>
            </a:prstGeom>
          </p:spPr>
          <p:txBody>
            <a:bodyPr wrap="none" lIns="269875" tIns="136525" rIns="269875" bIns="136525">
              <a:spAutoFit/>
            </a:bodyPr>
            <a:p>
              <a:pPr algn="l">
                <a:lnSpc>
                  <a:spcPct val="150000"/>
                </a:lnSpc>
              </a:pPr>
              <a:r>
                <a:rPr sz="1600" dirty="0">
                  <a:latin typeface="微软雅黑 Light" panose="020B0502040204020203" pitchFamily="34" charset="-122"/>
                  <a:ea typeface="微软雅黑 Light" panose="020B0502040204020203" pitchFamily="34" charset="-122"/>
                  <a:cs typeface="Arial" panose="020B0604020202020204" pitchFamily="34" charset="0"/>
                </a:rPr>
                <a:t>IT和HPC管理员并不总是具有管理web服务器所需的web服务系统和安全相关的文化或管理技能</a:t>
              </a:r>
              <a:endParaRPr sz="16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17" name="椭圆 16"/>
            <p:cNvSpPr/>
            <p:nvPr/>
          </p:nvSpPr>
          <p:spPr>
            <a:xfrm>
              <a:off x="2250" y="9346"/>
              <a:ext cx="452" cy="452"/>
            </a:xfrm>
            <a:prstGeom prst="ellipse">
              <a:avLst/>
            </a:prstGeom>
            <a:solidFill>
              <a:schemeClr val="accent2"/>
            </a:soli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8" name="矩形 17"/>
            <p:cNvSpPr/>
            <p:nvPr/>
          </p:nvSpPr>
          <p:spPr>
            <a:xfrm>
              <a:off x="2489" y="9020"/>
              <a:ext cx="12687" cy="1011"/>
            </a:xfrm>
            <a:prstGeom prst="rect">
              <a:avLst/>
            </a:prstGeom>
          </p:spPr>
          <p:txBody>
            <a:bodyPr wrap="none" lIns="269875" tIns="136525" rIns="269875" bIns="136525">
              <a:spAutoFit/>
            </a:bodyPr>
            <a:p>
              <a:pPr algn="l">
                <a:lnSpc>
                  <a:spcPct val="150000"/>
                </a:lnSpc>
              </a:pPr>
              <a:r>
                <a:rPr sz="1600" dirty="0">
                  <a:latin typeface="微软雅黑 Light" panose="020B0502040204020203" pitchFamily="34" charset="-122"/>
                  <a:ea typeface="微软雅黑 Light" panose="020B0502040204020203" pitchFamily="34" charset="-122"/>
                  <a:cs typeface="Arial" panose="020B0604020202020204" pitchFamily="34" charset="0"/>
                </a:rPr>
                <a:t>就软件持久性而言，当客户投资于将所有HPC服务集中到一个工具中时，也存在风险</a:t>
              </a:r>
              <a:endParaRPr sz="1600" dirty="0">
                <a:latin typeface="微软雅黑 Light" panose="020B0502040204020203" pitchFamily="34" charset="-122"/>
                <a:ea typeface="微软雅黑 Light" panose="020B0502040204020203" pitchFamily="34" charset="-122"/>
                <a:cs typeface="Arial" panose="020B0604020202020204" pitchFamily="34" charset="0"/>
              </a:endParaRPr>
            </a:p>
          </p:txBody>
        </p:sp>
      </p:gr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6009005" y="0"/>
            <a:ext cx="5556885" cy="6858000"/>
          </a:xfrm>
          <a:prstGeom prst="rect">
            <a:avLst/>
          </a:prstGeom>
          <a:solidFill>
            <a:schemeClr val="accent1"/>
          </a:soli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直角三角形 2"/>
          <p:cNvSpPr/>
          <p:nvPr/>
        </p:nvSpPr>
        <p:spPr>
          <a:xfrm rot="5400000">
            <a:off x="0" y="0"/>
            <a:ext cx="1428750" cy="142875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4" name="直角三角形 3"/>
          <p:cNvSpPr/>
          <p:nvPr/>
        </p:nvSpPr>
        <p:spPr>
          <a:xfrm rot="16200000">
            <a:off x="11408228" y="6074228"/>
            <a:ext cx="783772" cy="783772"/>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38" name="直角三角形 137"/>
          <p:cNvSpPr/>
          <p:nvPr/>
        </p:nvSpPr>
        <p:spPr>
          <a:xfrm rot="16200000">
            <a:off x="172085" y="946150"/>
            <a:ext cx="482600" cy="4826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39" name="直角三角形 138"/>
          <p:cNvSpPr/>
          <p:nvPr/>
        </p:nvSpPr>
        <p:spPr>
          <a:xfrm rot="16200000">
            <a:off x="653415" y="520065"/>
            <a:ext cx="360680" cy="36068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40" name="直角三角形 139"/>
          <p:cNvSpPr/>
          <p:nvPr/>
        </p:nvSpPr>
        <p:spPr>
          <a:xfrm rot="16200000">
            <a:off x="1129030" y="82550"/>
            <a:ext cx="451485" cy="451485"/>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41" name="直角三角形 140"/>
          <p:cNvSpPr/>
          <p:nvPr/>
        </p:nvSpPr>
        <p:spPr>
          <a:xfrm rot="5400000">
            <a:off x="11349423" y="6532299"/>
            <a:ext cx="325701" cy="325701"/>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42" name="直角三角形 141"/>
          <p:cNvSpPr/>
          <p:nvPr/>
        </p:nvSpPr>
        <p:spPr>
          <a:xfrm rot="5400000">
            <a:off x="11512273" y="6369448"/>
            <a:ext cx="325701" cy="325701"/>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43" name="直角三角形 142"/>
          <p:cNvSpPr/>
          <p:nvPr/>
        </p:nvSpPr>
        <p:spPr>
          <a:xfrm rot="5400000">
            <a:off x="11675124" y="6206597"/>
            <a:ext cx="325701" cy="325701"/>
          </a:xfrm>
          <a:prstGeom prst="r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grpSp>
        <p:nvGrpSpPr>
          <p:cNvPr id="5" name="组合 4"/>
          <p:cNvGrpSpPr/>
          <p:nvPr/>
        </p:nvGrpSpPr>
        <p:grpSpPr>
          <a:xfrm>
            <a:off x="725170" y="919480"/>
            <a:ext cx="4937760" cy="640080"/>
            <a:chOff x="1142" y="1448"/>
            <a:chExt cx="7776" cy="1008"/>
          </a:xfrm>
        </p:grpSpPr>
        <p:sp>
          <p:nvSpPr>
            <p:cNvPr id="9" name="ïṩlíḓe"/>
            <p:cNvSpPr/>
            <p:nvPr/>
          </p:nvSpPr>
          <p:spPr>
            <a:xfrm>
              <a:off x="1142" y="1448"/>
              <a:ext cx="7777" cy="1008"/>
            </a:xfrm>
            <a:prstGeom prst="homePlate">
              <a:avLst>
                <a:gd name="adj" fmla="val 33125"/>
              </a:avLst>
            </a:prstGeom>
            <a:solidFill>
              <a:schemeClr val="accent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rmAutofit/>
            </a:bodyPr>
            <a:p>
              <a:pPr>
                <a:lnSpc>
                  <a:spcPct val="90000"/>
                </a:lnSpc>
              </a:pPr>
              <a:r>
                <a:rPr lang="en-US" altLang="zh-CN" sz="1800" b="1">
                  <a:latin typeface="微软雅黑 Light" panose="020B0502040204020203" pitchFamily="34" charset="-122"/>
                  <a:ea typeface="微软雅黑 Light" panose="020B0502040204020203" pitchFamily="34" charset="-122"/>
                  <a:cs typeface="微软雅黑 Light" panose="020B0502040204020203" pitchFamily="34" charset="-122"/>
                </a:rPr>
                <a:t>        </a:t>
              </a:r>
              <a:r>
                <a:rPr lang="zh-CN" altLang="en-US" sz="1800" b="1">
                  <a:latin typeface="微软雅黑 Light" panose="020B0502040204020203" pitchFamily="34" charset="-122"/>
                  <a:ea typeface="微软雅黑 Light" panose="020B0502040204020203" pitchFamily="34" charset="-122"/>
                  <a:cs typeface="微软雅黑 Light" panose="020B0502040204020203" pitchFamily="34" charset="-122"/>
                </a:rPr>
                <a:t>功能性需求</a:t>
              </a:r>
              <a:endParaRPr lang="en-US" altLang="zh-CN" sz="1800" b="1" dirty="0">
                <a:latin typeface="微软雅黑 Light" panose="020B0502040204020203" pitchFamily="34" charset="-122"/>
                <a:ea typeface="微软雅黑 Light" panose="020B0502040204020203" pitchFamily="34" charset="-122"/>
                <a:cs typeface="微软雅黑 Light" panose="020B0502040204020203" pitchFamily="34" charset="-122"/>
              </a:endParaRPr>
            </a:p>
          </p:txBody>
        </p:sp>
        <p:sp>
          <p:nvSpPr>
            <p:cNvPr id="22" name="椭圆 21"/>
            <p:cNvSpPr/>
            <p:nvPr/>
          </p:nvSpPr>
          <p:spPr>
            <a:xfrm>
              <a:off x="1502" y="1814"/>
              <a:ext cx="276" cy="276"/>
            </a:xfrm>
            <a:prstGeom prst="ellipse">
              <a:avLst/>
            </a:prstGeom>
            <a:solidFill>
              <a:schemeClr val="bg1"/>
            </a:soli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 name="组合 5"/>
          <p:cNvGrpSpPr/>
          <p:nvPr/>
        </p:nvGrpSpPr>
        <p:grpSpPr>
          <a:xfrm>
            <a:off x="6110605" y="919480"/>
            <a:ext cx="4938395" cy="640080"/>
            <a:chOff x="1142" y="1448"/>
            <a:chExt cx="7777" cy="1008"/>
          </a:xfrm>
        </p:grpSpPr>
        <p:sp>
          <p:nvSpPr>
            <p:cNvPr id="7" name="ïṩlíḓe"/>
            <p:cNvSpPr/>
            <p:nvPr/>
          </p:nvSpPr>
          <p:spPr>
            <a:xfrm>
              <a:off x="1142" y="1448"/>
              <a:ext cx="7777" cy="1008"/>
            </a:xfrm>
            <a:prstGeom prst="homePlate">
              <a:avLst>
                <a:gd name="adj" fmla="val 33125"/>
              </a:avLst>
            </a:prstGeom>
            <a:solidFill>
              <a:srgbClr val="F9F9F9"/>
            </a:solidFill>
            <a:ln w="28575">
              <a:solidFill>
                <a:srgbClr val="F74F1B"/>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rmAutofit/>
            </a:bodyPr>
            <a:p>
              <a:pPr>
                <a:lnSpc>
                  <a:spcPct val="90000"/>
                </a:lnSpc>
              </a:pPr>
              <a:r>
                <a:rPr lang="en-US" altLang="zh-CN" sz="1800" b="1">
                  <a:latin typeface="微软雅黑 Light" panose="020B0502040204020203" pitchFamily="34" charset="-122"/>
                  <a:ea typeface="微软雅黑 Light" panose="020B0502040204020203" pitchFamily="34" charset="-122"/>
                  <a:cs typeface="微软雅黑 Light" panose="020B0502040204020203" pitchFamily="34" charset="-122"/>
                </a:rPr>
                <a:t>        </a:t>
              </a:r>
              <a:r>
                <a:rPr lang="zh-CN" altLang="en-US" sz="1800" b="1">
                  <a:solidFill>
                    <a:srgbClr val="000000"/>
                  </a:solidFill>
                  <a:latin typeface="微软雅黑 Light" panose="020B0502040204020203" pitchFamily="34" charset="-122"/>
                  <a:ea typeface="微软雅黑 Light" panose="020B0502040204020203" pitchFamily="34" charset="-122"/>
                  <a:cs typeface="微软雅黑 Light" panose="020B0502040204020203" pitchFamily="34" charset="-122"/>
                </a:rPr>
                <a:t>非功能性需求</a:t>
              </a:r>
              <a:endParaRPr lang="zh-CN" altLang="en-US" sz="1800" b="1" dirty="0">
                <a:solidFill>
                  <a:srgbClr val="000000"/>
                </a:solidFill>
                <a:latin typeface="微软雅黑 Light" panose="020B0502040204020203" pitchFamily="34" charset="-122"/>
                <a:ea typeface="微软雅黑 Light" panose="020B0502040204020203" pitchFamily="34" charset="-122"/>
                <a:cs typeface="微软雅黑 Light" panose="020B0502040204020203" pitchFamily="34" charset="-122"/>
              </a:endParaRPr>
            </a:p>
          </p:txBody>
        </p:sp>
        <p:sp>
          <p:nvSpPr>
            <p:cNvPr id="8" name="椭圆 7"/>
            <p:cNvSpPr/>
            <p:nvPr/>
          </p:nvSpPr>
          <p:spPr>
            <a:xfrm>
              <a:off x="1504" y="1814"/>
              <a:ext cx="276" cy="276"/>
            </a:xfrm>
            <a:prstGeom prst="ellipse">
              <a:avLst/>
            </a:prstGeom>
            <a:solidFill>
              <a:srgbClr val="F15B21"/>
            </a:solidFill>
            <a:ln>
              <a:solidFill>
                <a:srgbClr val="F74F1B"/>
              </a:solid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9" name="组合 48"/>
          <p:cNvGrpSpPr/>
          <p:nvPr/>
        </p:nvGrpSpPr>
        <p:grpSpPr>
          <a:xfrm>
            <a:off x="956945" y="1769110"/>
            <a:ext cx="1982470" cy="336550"/>
            <a:chOff x="1507" y="2786"/>
            <a:chExt cx="3122" cy="530"/>
          </a:xfrm>
        </p:grpSpPr>
        <p:sp>
          <p:nvSpPr>
            <p:cNvPr id="46" name="矩形 45"/>
            <p:cNvSpPr/>
            <p:nvPr/>
          </p:nvSpPr>
          <p:spPr>
            <a:xfrm>
              <a:off x="1773" y="2786"/>
              <a:ext cx="2856" cy="531"/>
            </a:xfrm>
            <a:prstGeom prst="rect">
              <a:avLst/>
            </a:prstGeom>
          </p:spPr>
          <p:txBody>
            <a:bodyPr wrap="none">
              <a:spAutoFit/>
            </a:bodyPr>
            <a:p>
              <a:r>
                <a:rPr lang="zh-CN" altLang="en-US" sz="1600" b="1" dirty="0">
                  <a:latin typeface="微软雅黑 Light" panose="020B0502040204020203" pitchFamily="34" charset="-122"/>
                  <a:ea typeface="微软雅黑 Light" panose="020B0502040204020203" pitchFamily="34" charset="-122"/>
                </a:rPr>
                <a:t>强制性的功能特性</a:t>
              </a:r>
              <a:endParaRPr lang="zh-CN" altLang="en-US" sz="1600" b="1" dirty="0">
                <a:latin typeface="微软雅黑 Light" panose="020B0502040204020203" pitchFamily="34" charset="-122"/>
                <a:ea typeface="微软雅黑 Light" panose="020B0502040204020203" pitchFamily="34" charset="-122"/>
              </a:endParaRPr>
            </a:p>
          </p:txBody>
        </p:sp>
        <p:sp>
          <p:nvSpPr>
            <p:cNvPr id="47" name="椭圆 46"/>
            <p:cNvSpPr/>
            <p:nvPr/>
          </p:nvSpPr>
          <p:spPr>
            <a:xfrm>
              <a:off x="1507" y="2934"/>
              <a:ext cx="266" cy="266"/>
            </a:xfrm>
            <a:prstGeom prst="ellipse">
              <a:avLst/>
            </a:prstGeom>
            <a:gradFill>
              <a:gsLst>
                <a:gs pos="0">
                  <a:schemeClr val="bg1"/>
                </a:gs>
                <a:gs pos="74000">
                  <a:schemeClr val="bg1">
                    <a:lumMod val="95000"/>
                  </a:schemeClr>
                </a:gs>
              </a:gsLst>
              <a:lin ang="5400000" scaled="1"/>
            </a:gradFill>
            <a:ln>
              <a:solidFill>
                <a:schemeClr val="accent1"/>
              </a:solid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72" name="组合 71"/>
          <p:cNvGrpSpPr/>
          <p:nvPr/>
        </p:nvGrpSpPr>
        <p:grpSpPr>
          <a:xfrm>
            <a:off x="6340475" y="1769110"/>
            <a:ext cx="969645" cy="337185"/>
            <a:chOff x="9985" y="2786"/>
            <a:chExt cx="1527" cy="531"/>
          </a:xfrm>
        </p:grpSpPr>
        <p:sp>
          <p:nvSpPr>
            <p:cNvPr id="45" name="矩形 44"/>
            <p:cNvSpPr/>
            <p:nvPr/>
          </p:nvSpPr>
          <p:spPr>
            <a:xfrm>
              <a:off x="10261" y="2786"/>
              <a:ext cx="1251" cy="531"/>
            </a:xfrm>
            <a:prstGeom prst="rect">
              <a:avLst/>
            </a:prstGeom>
          </p:spPr>
          <p:txBody>
            <a:bodyPr wrap="none">
              <a:spAutoFit/>
            </a:bodyPr>
            <a:p>
              <a:r>
                <a:rPr lang="zh-CN" altLang="en-US" sz="1600" b="1" dirty="0">
                  <a:solidFill>
                    <a:schemeClr val="bg1"/>
                  </a:solidFill>
                  <a:latin typeface="微软雅黑 Light" panose="020B0502040204020203" pitchFamily="34" charset="-122"/>
                  <a:ea typeface="微软雅黑 Light" panose="020B0502040204020203" pitchFamily="34" charset="-122"/>
                </a:rPr>
                <a:t>安全性</a:t>
              </a:r>
              <a:endParaRPr lang="zh-CN" altLang="en-US" sz="1600" b="1" dirty="0">
                <a:solidFill>
                  <a:schemeClr val="bg1"/>
                </a:solidFill>
                <a:latin typeface="微软雅黑 Light" panose="020B0502040204020203" pitchFamily="34" charset="-122"/>
                <a:ea typeface="微软雅黑 Light" panose="020B0502040204020203" pitchFamily="34" charset="-122"/>
              </a:endParaRPr>
            </a:p>
          </p:txBody>
        </p:sp>
        <p:sp>
          <p:nvSpPr>
            <p:cNvPr id="48" name="椭圆 47"/>
            <p:cNvSpPr/>
            <p:nvPr/>
          </p:nvSpPr>
          <p:spPr>
            <a:xfrm>
              <a:off x="9985" y="2934"/>
              <a:ext cx="266" cy="266"/>
            </a:xfrm>
            <a:prstGeom prst="ellipse">
              <a:avLst/>
            </a:prstGeom>
            <a:solidFill>
              <a:srgbClr val="F15B21"/>
            </a:solidFill>
            <a:ln>
              <a:solidFill>
                <a:schemeClr val="bg1"/>
              </a:solid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50" name="组合 49"/>
          <p:cNvGrpSpPr/>
          <p:nvPr/>
        </p:nvGrpSpPr>
        <p:grpSpPr>
          <a:xfrm>
            <a:off x="953770" y="2903220"/>
            <a:ext cx="1778635" cy="337185"/>
            <a:chOff x="1507" y="2786"/>
            <a:chExt cx="2801" cy="531"/>
          </a:xfrm>
        </p:grpSpPr>
        <p:sp>
          <p:nvSpPr>
            <p:cNvPr id="51" name="矩形 50"/>
            <p:cNvSpPr/>
            <p:nvPr/>
          </p:nvSpPr>
          <p:spPr>
            <a:xfrm>
              <a:off x="1773" y="2786"/>
              <a:ext cx="2535" cy="531"/>
            </a:xfrm>
            <a:prstGeom prst="rect">
              <a:avLst/>
            </a:prstGeom>
          </p:spPr>
          <p:txBody>
            <a:bodyPr wrap="none">
              <a:spAutoFit/>
            </a:bodyPr>
            <a:p>
              <a:r>
                <a:rPr lang="zh-CN" altLang="en-US" sz="1600" b="1" dirty="0">
                  <a:latin typeface="微软雅黑 Light" panose="020B0502040204020203" pitchFamily="34" charset="-122"/>
                  <a:ea typeface="微软雅黑 Light" panose="020B0502040204020203" pitchFamily="34" charset="-122"/>
                </a:rPr>
                <a:t>关键的功能特性</a:t>
              </a:r>
              <a:endParaRPr lang="zh-CN" altLang="en-US" sz="1600" b="1" dirty="0">
                <a:latin typeface="微软雅黑 Light" panose="020B0502040204020203" pitchFamily="34" charset="-122"/>
                <a:ea typeface="微软雅黑 Light" panose="020B0502040204020203" pitchFamily="34" charset="-122"/>
              </a:endParaRPr>
            </a:p>
          </p:txBody>
        </p:sp>
        <p:sp>
          <p:nvSpPr>
            <p:cNvPr id="52" name="椭圆 51"/>
            <p:cNvSpPr/>
            <p:nvPr/>
          </p:nvSpPr>
          <p:spPr>
            <a:xfrm>
              <a:off x="1507" y="2934"/>
              <a:ext cx="266" cy="266"/>
            </a:xfrm>
            <a:prstGeom prst="ellipse">
              <a:avLst/>
            </a:prstGeom>
            <a:gradFill>
              <a:gsLst>
                <a:gs pos="0">
                  <a:schemeClr val="bg1"/>
                </a:gs>
                <a:gs pos="74000">
                  <a:schemeClr val="bg1">
                    <a:lumMod val="95000"/>
                  </a:schemeClr>
                </a:gs>
              </a:gsLst>
              <a:lin ang="5400000" scaled="1"/>
            </a:gradFill>
            <a:ln>
              <a:solidFill>
                <a:schemeClr val="accent1"/>
              </a:solid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53" name="组合 52"/>
          <p:cNvGrpSpPr/>
          <p:nvPr/>
        </p:nvGrpSpPr>
        <p:grpSpPr>
          <a:xfrm>
            <a:off x="956945" y="5230495"/>
            <a:ext cx="2186305" cy="337185"/>
            <a:chOff x="1507" y="2786"/>
            <a:chExt cx="3443" cy="531"/>
          </a:xfrm>
        </p:grpSpPr>
        <p:sp>
          <p:nvSpPr>
            <p:cNvPr id="54" name="矩形 53"/>
            <p:cNvSpPr/>
            <p:nvPr/>
          </p:nvSpPr>
          <p:spPr>
            <a:xfrm>
              <a:off x="1773" y="2786"/>
              <a:ext cx="3177" cy="531"/>
            </a:xfrm>
            <a:prstGeom prst="rect">
              <a:avLst/>
            </a:prstGeom>
          </p:spPr>
          <p:txBody>
            <a:bodyPr wrap="none">
              <a:spAutoFit/>
            </a:bodyPr>
            <a:p>
              <a:r>
                <a:rPr lang="zh-CN" altLang="en-US" sz="1600" b="1" dirty="0">
                  <a:latin typeface="微软雅黑 Light" panose="020B0502040204020203" pitchFamily="34" charset="-122"/>
                  <a:ea typeface="微软雅黑 Light" panose="020B0502040204020203" pitchFamily="34" charset="-122"/>
                </a:rPr>
                <a:t>可有可无的功能特性</a:t>
              </a:r>
              <a:endParaRPr lang="zh-CN" altLang="en-US" sz="1600" b="1" dirty="0">
                <a:latin typeface="微软雅黑 Light" panose="020B0502040204020203" pitchFamily="34" charset="-122"/>
                <a:ea typeface="微软雅黑 Light" panose="020B0502040204020203" pitchFamily="34" charset="-122"/>
              </a:endParaRPr>
            </a:p>
          </p:txBody>
        </p:sp>
        <p:sp>
          <p:nvSpPr>
            <p:cNvPr id="55" name="椭圆 54"/>
            <p:cNvSpPr/>
            <p:nvPr/>
          </p:nvSpPr>
          <p:spPr>
            <a:xfrm>
              <a:off x="1507" y="2934"/>
              <a:ext cx="266" cy="266"/>
            </a:xfrm>
            <a:prstGeom prst="ellipse">
              <a:avLst/>
            </a:prstGeom>
            <a:gradFill>
              <a:gsLst>
                <a:gs pos="0">
                  <a:schemeClr val="bg1"/>
                </a:gs>
                <a:gs pos="74000">
                  <a:schemeClr val="bg1">
                    <a:lumMod val="95000"/>
                  </a:schemeClr>
                </a:gs>
              </a:gsLst>
              <a:lin ang="5400000" scaled="1"/>
            </a:gradFill>
            <a:ln>
              <a:solidFill>
                <a:schemeClr val="accent1"/>
              </a:solid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56" name="矩形 55"/>
          <p:cNvSpPr/>
          <p:nvPr/>
        </p:nvSpPr>
        <p:spPr>
          <a:xfrm>
            <a:off x="1125690" y="2173128"/>
            <a:ext cx="894080" cy="306705"/>
          </a:xfrm>
          <a:prstGeom prst="rect">
            <a:avLst/>
          </a:prstGeom>
        </p:spPr>
        <p:txBody>
          <a:bodyPr wrap="none">
            <a:spAutoFit/>
          </a:bodyPr>
          <a:p>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作业管理</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57" name="矩形 56"/>
          <p:cNvSpPr/>
          <p:nvPr/>
        </p:nvSpPr>
        <p:spPr>
          <a:xfrm>
            <a:off x="1128865" y="2479833"/>
            <a:ext cx="894080" cy="306705"/>
          </a:xfrm>
          <a:prstGeom prst="rect">
            <a:avLst/>
          </a:prstGeom>
        </p:spPr>
        <p:txBody>
          <a:bodyPr wrap="none">
            <a:spAutoFit/>
          </a:bodyPr>
          <a:p>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数据管理</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58" name="矩形 57"/>
          <p:cNvSpPr/>
          <p:nvPr/>
        </p:nvSpPr>
        <p:spPr>
          <a:xfrm>
            <a:off x="1125690" y="3307238"/>
            <a:ext cx="716280" cy="306705"/>
          </a:xfrm>
          <a:prstGeom prst="rect">
            <a:avLst/>
          </a:prstGeom>
        </p:spPr>
        <p:txBody>
          <a:bodyPr wrap="none">
            <a:spAutoFit/>
          </a:bodyPr>
          <a:p>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多租户</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59" name="矩形 58"/>
          <p:cNvSpPr/>
          <p:nvPr/>
        </p:nvSpPr>
        <p:spPr>
          <a:xfrm>
            <a:off x="1128865" y="3613943"/>
            <a:ext cx="716280" cy="306705"/>
          </a:xfrm>
          <a:prstGeom prst="rect">
            <a:avLst/>
          </a:prstGeom>
        </p:spPr>
        <p:txBody>
          <a:bodyPr wrap="none">
            <a:spAutoFit/>
          </a:bodyPr>
          <a:p>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多集群</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61" name="矩形 60"/>
          <p:cNvSpPr/>
          <p:nvPr/>
        </p:nvSpPr>
        <p:spPr>
          <a:xfrm>
            <a:off x="1128865" y="3920648"/>
            <a:ext cx="1071880" cy="306705"/>
          </a:xfrm>
          <a:prstGeom prst="rect">
            <a:avLst/>
          </a:prstGeom>
        </p:spPr>
        <p:txBody>
          <a:bodyPr wrap="none">
            <a:spAutoFit/>
          </a:bodyPr>
          <a:p>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多调度程序</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62" name="矩形 61"/>
          <p:cNvSpPr/>
          <p:nvPr/>
        </p:nvSpPr>
        <p:spPr>
          <a:xfrm>
            <a:off x="1128865" y="4227353"/>
            <a:ext cx="1071880" cy="306705"/>
          </a:xfrm>
          <a:prstGeom prst="rect">
            <a:avLst/>
          </a:prstGeom>
        </p:spPr>
        <p:txBody>
          <a:bodyPr wrap="none">
            <a:spAutoFit/>
          </a:bodyPr>
          <a:p>
            <a:pPr algn="l"/>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多目录服务</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63" name="矩形 62"/>
          <p:cNvSpPr/>
          <p:nvPr/>
        </p:nvSpPr>
        <p:spPr>
          <a:xfrm>
            <a:off x="1128865" y="4534058"/>
            <a:ext cx="1071880" cy="306705"/>
          </a:xfrm>
          <a:prstGeom prst="rect">
            <a:avLst/>
          </a:prstGeom>
        </p:spPr>
        <p:txBody>
          <a:bodyPr wrap="none">
            <a:spAutoFit/>
          </a:bodyPr>
          <a:p>
            <a:pPr algn="l"/>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远程可视化</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64" name="矩形 63"/>
          <p:cNvSpPr/>
          <p:nvPr/>
        </p:nvSpPr>
        <p:spPr>
          <a:xfrm>
            <a:off x="1128865" y="4840763"/>
            <a:ext cx="1570355" cy="306705"/>
          </a:xfrm>
          <a:prstGeom prst="rect">
            <a:avLst/>
          </a:prstGeom>
        </p:spPr>
        <p:txBody>
          <a:bodyPr wrap="none">
            <a:spAutoFit/>
          </a:bodyPr>
          <a:p>
            <a:pPr algn="l"/>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HTTP RESTful API</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65" name="矩形 64"/>
          <p:cNvSpPr/>
          <p:nvPr/>
        </p:nvSpPr>
        <p:spPr>
          <a:xfrm>
            <a:off x="1122515" y="5634513"/>
            <a:ext cx="1071880" cy="306705"/>
          </a:xfrm>
          <a:prstGeom prst="rect">
            <a:avLst/>
          </a:prstGeom>
        </p:spPr>
        <p:txBody>
          <a:bodyPr wrap="none">
            <a:spAutoFit/>
          </a:bodyPr>
          <a:p>
            <a:pPr algn="l"/>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工作流引擎</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66" name="矩形 65"/>
          <p:cNvSpPr/>
          <p:nvPr/>
        </p:nvSpPr>
        <p:spPr>
          <a:xfrm>
            <a:off x="1128865" y="5941218"/>
            <a:ext cx="1249680" cy="306705"/>
          </a:xfrm>
          <a:prstGeom prst="rect">
            <a:avLst/>
          </a:prstGeom>
        </p:spPr>
        <p:txBody>
          <a:bodyPr wrap="none">
            <a:spAutoFit/>
          </a:bodyPr>
          <a:p>
            <a:pPr algn="l"/>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用户数据归档</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67" name="矩形 66"/>
          <p:cNvSpPr/>
          <p:nvPr/>
        </p:nvSpPr>
        <p:spPr>
          <a:xfrm>
            <a:off x="1128865" y="6247923"/>
            <a:ext cx="716280" cy="306705"/>
          </a:xfrm>
          <a:prstGeom prst="rect">
            <a:avLst/>
          </a:prstGeom>
        </p:spPr>
        <p:txBody>
          <a:bodyPr wrap="none">
            <a:spAutoFit/>
          </a:bodyPr>
          <a:p>
            <a:pPr algn="l"/>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云管理</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69" name="矩形 68"/>
          <p:cNvSpPr/>
          <p:nvPr/>
        </p:nvSpPr>
        <p:spPr>
          <a:xfrm>
            <a:off x="6515570" y="2173128"/>
            <a:ext cx="894080" cy="306705"/>
          </a:xfrm>
          <a:prstGeom prst="rect">
            <a:avLst/>
          </a:prstGeom>
        </p:spPr>
        <p:txBody>
          <a:bodyPr wrap="none">
            <a:spAutoFit/>
          </a:bodyPr>
          <a:p>
            <a:r>
              <a:rPr lang="zh-CN" altLang="en-US" sz="14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物理安全</a:t>
            </a:r>
            <a:endParaRPr lang="zh-CN" altLang="en-US" sz="14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70" name="矩形 69"/>
          <p:cNvSpPr/>
          <p:nvPr/>
        </p:nvSpPr>
        <p:spPr>
          <a:xfrm>
            <a:off x="6515570" y="2479833"/>
            <a:ext cx="894080" cy="306705"/>
          </a:xfrm>
          <a:prstGeom prst="rect">
            <a:avLst/>
          </a:prstGeom>
        </p:spPr>
        <p:txBody>
          <a:bodyPr wrap="none">
            <a:spAutoFit/>
          </a:bodyPr>
          <a:p>
            <a:r>
              <a:rPr lang="zh-CN" altLang="en-US" sz="14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身份验证</a:t>
            </a:r>
            <a:endParaRPr lang="zh-CN" altLang="en-US" sz="14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71" name="矩形 70"/>
          <p:cNvSpPr/>
          <p:nvPr/>
        </p:nvSpPr>
        <p:spPr>
          <a:xfrm>
            <a:off x="6515570" y="2786538"/>
            <a:ext cx="538480" cy="306705"/>
          </a:xfrm>
          <a:prstGeom prst="rect">
            <a:avLst/>
          </a:prstGeom>
        </p:spPr>
        <p:txBody>
          <a:bodyPr wrap="none">
            <a:spAutoFit/>
          </a:bodyPr>
          <a:p>
            <a:r>
              <a:rPr lang="zh-CN" altLang="en-US" sz="14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授权</a:t>
            </a:r>
            <a:endParaRPr lang="zh-CN" altLang="en-US" sz="14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endParaRPr>
          </a:p>
        </p:txBody>
      </p:sp>
      <p:grpSp>
        <p:nvGrpSpPr>
          <p:cNvPr id="73" name="组合 72"/>
          <p:cNvGrpSpPr/>
          <p:nvPr/>
        </p:nvGrpSpPr>
        <p:grpSpPr>
          <a:xfrm>
            <a:off x="6340475" y="3484880"/>
            <a:ext cx="969645" cy="337185"/>
            <a:chOff x="9985" y="2786"/>
            <a:chExt cx="1527" cy="531"/>
          </a:xfrm>
        </p:grpSpPr>
        <p:sp>
          <p:nvSpPr>
            <p:cNvPr id="74" name="矩形 73"/>
            <p:cNvSpPr/>
            <p:nvPr/>
          </p:nvSpPr>
          <p:spPr>
            <a:xfrm>
              <a:off x="10261" y="2786"/>
              <a:ext cx="1251" cy="531"/>
            </a:xfrm>
            <a:prstGeom prst="rect">
              <a:avLst/>
            </a:prstGeom>
          </p:spPr>
          <p:txBody>
            <a:bodyPr wrap="none">
              <a:spAutoFit/>
            </a:bodyPr>
            <a:p>
              <a:r>
                <a:rPr lang="zh-CN" altLang="en-US" sz="1600" b="1" dirty="0">
                  <a:solidFill>
                    <a:schemeClr val="bg1"/>
                  </a:solidFill>
                  <a:latin typeface="微软雅黑 Light" panose="020B0502040204020203" pitchFamily="34" charset="-122"/>
                  <a:ea typeface="微软雅黑 Light" panose="020B0502040204020203" pitchFamily="34" charset="-122"/>
                </a:rPr>
                <a:t>可用性</a:t>
              </a:r>
              <a:endParaRPr lang="zh-CN" altLang="en-US" sz="1600" b="1" dirty="0">
                <a:solidFill>
                  <a:schemeClr val="bg1"/>
                </a:solidFill>
                <a:latin typeface="微软雅黑 Light" panose="020B0502040204020203" pitchFamily="34" charset="-122"/>
                <a:ea typeface="微软雅黑 Light" panose="020B0502040204020203" pitchFamily="34" charset="-122"/>
              </a:endParaRPr>
            </a:p>
          </p:txBody>
        </p:sp>
        <p:sp>
          <p:nvSpPr>
            <p:cNvPr id="75" name="椭圆 74"/>
            <p:cNvSpPr/>
            <p:nvPr/>
          </p:nvSpPr>
          <p:spPr>
            <a:xfrm>
              <a:off x="9985" y="2934"/>
              <a:ext cx="266" cy="266"/>
            </a:xfrm>
            <a:prstGeom prst="ellipse">
              <a:avLst/>
            </a:prstGeom>
            <a:solidFill>
              <a:srgbClr val="F15B21"/>
            </a:solidFill>
            <a:ln>
              <a:solidFill>
                <a:schemeClr val="bg1"/>
              </a:solid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76" name="矩形 75"/>
          <p:cNvSpPr/>
          <p:nvPr/>
        </p:nvSpPr>
        <p:spPr>
          <a:xfrm>
            <a:off x="6509220" y="3093243"/>
            <a:ext cx="538480" cy="306705"/>
          </a:xfrm>
          <a:prstGeom prst="rect">
            <a:avLst/>
          </a:prstGeom>
        </p:spPr>
        <p:txBody>
          <a:bodyPr wrap="none">
            <a:spAutoFit/>
          </a:bodyPr>
          <a:p>
            <a:r>
              <a:rPr lang="zh-CN" altLang="en-US" sz="14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账单</a:t>
            </a:r>
            <a:endParaRPr lang="zh-CN" altLang="en-US" sz="14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77" name="矩形 76"/>
          <p:cNvSpPr/>
          <p:nvPr/>
        </p:nvSpPr>
        <p:spPr>
          <a:xfrm>
            <a:off x="6509220" y="3888898"/>
            <a:ext cx="1603375" cy="306705"/>
          </a:xfrm>
          <a:prstGeom prst="rect">
            <a:avLst/>
          </a:prstGeom>
        </p:spPr>
        <p:txBody>
          <a:bodyPr wrap="none">
            <a:spAutoFit/>
          </a:bodyPr>
          <a:p>
            <a:pPr algn="l"/>
            <a:r>
              <a:rPr lang="zh-CN" altLang="en-US" sz="14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HPC应用模板框架</a:t>
            </a:r>
            <a:endParaRPr lang="zh-CN" altLang="en-US" sz="14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endParaRPr>
          </a:p>
        </p:txBody>
      </p:sp>
      <p:grpSp>
        <p:nvGrpSpPr>
          <p:cNvPr id="78" name="组合 77"/>
          <p:cNvGrpSpPr/>
          <p:nvPr/>
        </p:nvGrpSpPr>
        <p:grpSpPr>
          <a:xfrm>
            <a:off x="6340475" y="4893310"/>
            <a:ext cx="765810" cy="337185"/>
            <a:chOff x="9985" y="2786"/>
            <a:chExt cx="1206" cy="531"/>
          </a:xfrm>
        </p:grpSpPr>
        <p:sp>
          <p:nvSpPr>
            <p:cNvPr id="79" name="矩形 78"/>
            <p:cNvSpPr/>
            <p:nvPr/>
          </p:nvSpPr>
          <p:spPr>
            <a:xfrm>
              <a:off x="10261" y="2786"/>
              <a:ext cx="930" cy="531"/>
            </a:xfrm>
            <a:prstGeom prst="rect">
              <a:avLst/>
            </a:prstGeom>
          </p:spPr>
          <p:txBody>
            <a:bodyPr wrap="none">
              <a:spAutoFit/>
            </a:bodyPr>
            <a:p>
              <a:r>
                <a:rPr lang="zh-CN" altLang="en-US" sz="1600" b="1" dirty="0">
                  <a:solidFill>
                    <a:schemeClr val="bg1"/>
                  </a:solidFill>
                  <a:latin typeface="微软雅黑 Light" panose="020B0502040204020203" pitchFamily="34" charset="-122"/>
                  <a:ea typeface="微软雅黑 Light" panose="020B0502040204020203" pitchFamily="34" charset="-122"/>
                </a:rPr>
                <a:t>性能</a:t>
              </a:r>
              <a:endParaRPr lang="zh-CN" altLang="en-US" sz="1600" b="1" dirty="0">
                <a:solidFill>
                  <a:schemeClr val="bg1"/>
                </a:solidFill>
                <a:latin typeface="微软雅黑 Light" panose="020B0502040204020203" pitchFamily="34" charset="-122"/>
                <a:ea typeface="微软雅黑 Light" panose="020B0502040204020203" pitchFamily="34" charset="-122"/>
              </a:endParaRPr>
            </a:p>
          </p:txBody>
        </p:sp>
        <p:sp>
          <p:nvSpPr>
            <p:cNvPr id="80" name="椭圆 79"/>
            <p:cNvSpPr/>
            <p:nvPr/>
          </p:nvSpPr>
          <p:spPr>
            <a:xfrm>
              <a:off x="9985" y="2934"/>
              <a:ext cx="266" cy="266"/>
            </a:xfrm>
            <a:prstGeom prst="ellipse">
              <a:avLst/>
            </a:prstGeom>
            <a:solidFill>
              <a:srgbClr val="F15B21"/>
            </a:solidFill>
            <a:ln>
              <a:solidFill>
                <a:schemeClr val="bg1"/>
              </a:solid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81" name="组合 80"/>
          <p:cNvGrpSpPr/>
          <p:nvPr/>
        </p:nvGrpSpPr>
        <p:grpSpPr>
          <a:xfrm>
            <a:off x="6340475" y="5324475"/>
            <a:ext cx="969645" cy="337185"/>
            <a:chOff x="9985" y="2786"/>
            <a:chExt cx="1527" cy="531"/>
          </a:xfrm>
        </p:grpSpPr>
        <p:sp>
          <p:nvSpPr>
            <p:cNvPr id="82" name="矩形 81"/>
            <p:cNvSpPr/>
            <p:nvPr/>
          </p:nvSpPr>
          <p:spPr>
            <a:xfrm>
              <a:off x="10261" y="2786"/>
              <a:ext cx="1251" cy="531"/>
            </a:xfrm>
            <a:prstGeom prst="rect">
              <a:avLst/>
            </a:prstGeom>
          </p:spPr>
          <p:txBody>
            <a:bodyPr wrap="none">
              <a:spAutoFit/>
            </a:bodyPr>
            <a:p>
              <a:r>
                <a:rPr lang="zh-CN" altLang="en-US" sz="1600" b="1" dirty="0">
                  <a:solidFill>
                    <a:schemeClr val="bg1"/>
                  </a:solidFill>
                  <a:latin typeface="微软雅黑 Light" panose="020B0502040204020203" pitchFamily="34" charset="-122"/>
                  <a:ea typeface="微软雅黑 Light" panose="020B0502040204020203" pitchFamily="34" charset="-122"/>
                </a:rPr>
                <a:t>可靠性</a:t>
              </a:r>
              <a:endParaRPr lang="zh-CN" altLang="en-US" sz="1600" b="1" dirty="0">
                <a:solidFill>
                  <a:schemeClr val="bg1"/>
                </a:solidFill>
                <a:latin typeface="微软雅黑 Light" panose="020B0502040204020203" pitchFamily="34" charset="-122"/>
                <a:ea typeface="微软雅黑 Light" panose="020B0502040204020203" pitchFamily="34" charset="-122"/>
              </a:endParaRPr>
            </a:p>
          </p:txBody>
        </p:sp>
        <p:sp>
          <p:nvSpPr>
            <p:cNvPr id="83" name="椭圆 82"/>
            <p:cNvSpPr/>
            <p:nvPr/>
          </p:nvSpPr>
          <p:spPr>
            <a:xfrm>
              <a:off x="9985" y="2934"/>
              <a:ext cx="266" cy="266"/>
            </a:xfrm>
            <a:prstGeom prst="ellipse">
              <a:avLst/>
            </a:prstGeom>
            <a:solidFill>
              <a:srgbClr val="F15B21"/>
            </a:solidFill>
            <a:ln>
              <a:solidFill>
                <a:schemeClr val="bg1"/>
              </a:solid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84" name="矩形 83"/>
          <p:cNvSpPr/>
          <p:nvPr/>
        </p:nvSpPr>
        <p:spPr>
          <a:xfrm>
            <a:off x="6509220" y="4195603"/>
            <a:ext cx="1190625" cy="306705"/>
          </a:xfrm>
          <a:prstGeom prst="rect">
            <a:avLst/>
          </a:prstGeom>
        </p:spPr>
        <p:txBody>
          <a:bodyPr wrap="none">
            <a:spAutoFit/>
          </a:bodyPr>
          <a:p>
            <a:pPr algn="l"/>
            <a:r>
              <a:rPr lang="zh-CN" altLang="en-US" sz="14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可定制的</a:t>
            </a:r>
            <a:r>
              <a:rPr lang="en-US" altLang="zh-CN" sz="14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GUI</a:t>
            </a:r>
            <a:endParaRPr lang="en-US" altLang="zh-CN" sz="14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85" name="矩形 84"/>
          <p:cNvSpPr/>
          <p:nvPr/>
        </p:nvSpPr>
        <p:spPr>
          <a:xfrm>
            <a:off x="6520650" y="4502308"/>
            <a:ext cx="1957705" cy="306705"/>
          </a:xfrm>
          <a:prstGeom prst="rect">
            <a:avLst/>
          </a:prstGeom>
        </p:spPr>
        <p:txBody>
          <a:bodyPr wrap="none">
            <a:spAutoFit/>
          </a:bodyPr>
          <a:p>
            <a:pPr algn="l"/>
            <a:r>
              <a:rPr lang="zh-CN" altLang="en-US" sz="14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响应式Web设计(RWD)</a:t>
            </a:r>
            <a:endParaRPr lang="zh-CN" altLang="en-US" sz="14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86" name="矩形 85"/>
          <p:cNvSpPr/>
          <p:nvPr/>
        </p:nvSpPr>
        <p:spPr>
          <a:xfrm>
            <a:off x="6509220" y="5728493"/>
            <a:ext cx="1249680" cy="306705"/>
          </a:xfrm>
          <a:prstGeom prst="rect">
            <a:avLst/>
          </a:prstGeom>
        </p:spPr>
        <p:txBody>
          <a:bodyPr wrap="none">
            <a:spAutoFit/>
          </a:bodyPr>
          <a:p>
            <a:pPr algn="l"/>
            <a:r>
              <a:rPr lang="zh-CN" altLang="en-US" sz="14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门户数据备份</a:t>
            </a:r>
            <a:endParaRPr lang="zh-CN" altLang="en-US" sz="14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87" name="矩形 86"/>
          <p:cNvSpPr/>
          <p:nvPr/>
        </p:nvSpPr>
        <p:spPr>
          <a:xfrm>
            <a:off x="6509220" y="6035198"/>
            <a:ext cx="1320165" cy="306705"/>
          </a:xfrm>
          <a:prstGeom prst="rect">
            <a:avLst/>
          </a:prstGeom>
        </p:spPr>
        <p:txBody>
          <a:bodyPr wrap="none">
            <a:spAutoFit/>
          </a:bodyPr>
          <a:p>
            <a:pPr algn="l"/>
            <a:r>
              <a:rPr lang="en-US" sz="14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高可用性</a:t>
            </a:r>
            <a:r>
              <a:rPr sz="14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/容错</a:t>
            </a:r>
            <a:endParaRPr sz="14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88" name="矩形 87"/>
          <p:cNvSpPr/>
          <p:nvPr/>
        </p:nvSpPr>
        <p:spPr>
          <a:xfrm>
            <a:off x="6509220" y="6341903"/>
            <a:ext cx="894080" cy="306705"/>
          </a:xfrm>
          <a:prstGeom prst="rect">
            <a:avLst/>
          </a:prstGeom>
        </p:spPr>
        <p:txBody>
          <a:bodyPr wrap="none">
            <a:spAutoFit/>
          </a:bodyPr>
          <a:p>
            <a:pPr algn="l"/>
            <a:r>
              <a:rPr lang="zh-CN" altLang="en-US" sz="14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可恢复性</a:t>
            </a:r>
            <a:endParaRPr lang="zh-CN" altLang="en-US" sz="14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654685" y="0"/>
            <a:ext cx="6967220" cy="6855460"/>
          </a:xfrm>
          <a:prstGeom prst="rect">
            <a:avLst/>
          </a:prstGeom>
          <a:ln>
            <a:noFill/>
          </a:ln>
        </p:spPr>
      </p:pic>
      <p:sp>
        <p:nvSpPr>
          <p:cNvPr id="3" name="直角三角形 2"/>
          <p:cNvSpPr/>
          <p:nvPr/>
        </p:nvSpPr>
        <p:spPr>
          <a:xfrm rot="5400000">
            <a:off x="0" y="0"/>
            <a:ext cx="1428750" cy="142875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4" name="直角三角形 3"/>
          <p:cNvSpPr/>
          <p:nvPr/>
        </p:nvSpPr>
        <p:spPr>
          <a:xfrm rot="16200000">
            <a:off x="11408228" y="6074228"/>
            <a:ext cx="783772" cy="783772"/>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38" name="直角三角形 137"/>
          <p:cNvSpPr/>
          <p:nvPr/>
        </p:nvSpPr>
        <p:spPr>
          <a:xfrm rot="16200000">
            <a:off x="172085" y="946150"/>
            <a:ext cx="482600" cy="4826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39" name="直角三角形 138"/>
          <p:cNvSpPr/>
          <p:nvPr/>
        </p:nvSpPr>
        <p:spPr>
          <a:xfrm rot="16200000">
            <a:off x="653415" y="520065"/>
            <a:ext cx="360680" cy="36068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40" name="直角三角形 139"/>
          <p:cNvSpPr/>
          <p:nvPr/>
        </p:nvSpPr>
        <p:spPr>
          <a:xfrm rot="16200000">
            <a:off x="1129030" y="82550"/>
            <a:ext cx="451485" cy="451485"/>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41" name="直角三角形 140"/>
          <p:cNvSpPr/>
          <p:nvPr/>
        </p:nvSpPr>
        <p:spPr>
          <a:xfrm rot="5400000">
            <a:off x="11349423" y="6532299"/>
            <a:ext cx="325701" cy="325701"/>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42" name="直角三角形 141"/>
          <p:cNvSpPr/>
          <p:nvPr/>
        </p:nvSpPr>
        <p:spPr>
          <a:xfrm rot="5400000">
            <a:off x="11512273" y="6369448"/>
            <a:ext cx="325701" cy="325701"/>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43" name="直角三角形 142"/>
          <p:cNvSpPr/>
          <p:nvPr/>
        </p:nvSpPr>
        <p:spPr>
          <a:xfrm rot="5400000">
            <a:off x="11675124" y="6206597"/>
            <a:ext cx="325701" cy="325701"/>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grpSp>
        <p:nvGrpSpPr>
          <p:cNvPr id="49" name="组合 48"/>
          <p:cNvGrpSpPr/>
          <p:nvPr/>
        </p:nvGrpSpPr>
        <p:grpSpPr>
          <a:xfrm>
            <a:off x="7909560" y="2439035"/>
            <a:ext cx="3390265" cy="460375"/>
            <a:chOff x="1507" y="2630"/>
            <a:chExt cx="5339" cy="725"/>
          </a:xfrm>
        </p:grpSpPr>
        <p:sp>
          <p:nvSpPr>
            <p:cNvPr id="46" name="矩形 45"/>
            <p:cNvSpPr/>
            <p:nvPr/>
          </p:nvSpPr>
          <p:spPr>
            <a:xfrm>
              <a:off x="1773" y="2630"/>
              <a:ext cx="5073" cy="725"/>
            </a:xfrm>
            <a:prstGeom prst="rect">
              <a:avLst/>
            </a:prstGeom>
          </p:spPr>
          <p:txBody>
            <a:bodyPr wrap="none">
              <a:spAutoFit/>
            </a:bodyPr>
            <a:p>
              <a:pPr algn="l">
                <a:lnSpc>
                  <a:spcPct val="150000"/>
                </a:lnSpc>
              </a:pPr>
              <a:r>
                <a:rPr lang="zh-CN" altLang="en-US" sz="1600" b="1" dirty="0">
                  <a:latin typeface="微软雅黑 Light" panose="020B0502040204020203" pitchFamily="34" charset="-122"/>
                  <a:ea typeface="微软雅黑 Light" panose="020B0502040204020203" pitchFamily="34" charset="-122"/>
                </a:rPr>
                <a:t>所有这15个特性都至少有50%支持</a:t>
              </a:r>
              <a:endParaRPr lang="zh-CN" altLang="en-US" sz="1600" b="1" dirty="0">
                <a:latin typeface="微软雅黑 Light" panose="020B0502040204020203" pitchFamily="34" charset="-122"/>
                <a:ea typeface="微软雅黑 Light" panose="020B0502040204020203" pitchFamily="34" charset="-122"/>
              </a:endParaRPr>
            </a:p>
          </p:txBody>
        </p:sp>
        <p:sp>
          <p:nvSpPr>
            <p:cNvPr id="47" name="椭圆 46"/>
            <p:cNvSpPr/>
            <p:nvPr/>
          </p:nvSpPr>
          <p:spPr>
            <a:xfrm>
              <a:off x="1507" y="2934"/>
              <a:ext cx="266" cy="266"/>
            </a:xfrm>
            <a:prstGeom prst="ellipse">
              <a:avLst/>
            </a:prstGeom>
            <a:gradFill>
              <a:gsLst>
                <a:gs pos="0">
                  <a:schemeClr val="bg1"/>
                </a:gs>
                <a:gs pos="74000">
                  <a:schemeClr val="bg1">
                    <a:lumMod val="95000"/>
                  </a:schemeClr>
                </a:gs>
              </a:gsLst>
              <a:lin ang="5400000" scaled="1"/>
            </a:gradFill>
            <a:ln>
              <a:solidFill>
                <a:schemeClr val="accent1"/>
              </a:solid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50" name="组合 49"/>
          <p:cNvGrpSpPr/>
          <p:nvPr/>
        </p:nvGrpSpPr>
        <p:grpSpPr>
          <a:xfrm>
            <a:off x="7909560" y="2899410"/>
            <a:ext cx="3335020" cy="1198880"/>
            <a:chOff x="1507" y="2656"/>
            <a:chExt cx="5252" cy="1888"/>
          </a:xfrm>
        </p:grpSpPr>
        <p:sp>
          <p:nvSpPr>
            <p:cNvPr id="51" name="矩形 50"/>
            <p:cNvSpPr/>
            <p:nvPr/>
          </p:nvSpPr>
          <p:spPr>
            <a:xfrm>
              <a:off x="1773" y="2656"/>
              <a:ext cx="4986" cy="1888"/>
            </a:xfrm>
            <a:prstGeom prst="rect">
              <a:avLst/>
            </a:prstGeom>
          </p:spPr>
          <p:txBody>
            <a:bodyPr wrap="none">
              <a:spAutoFit/>
            </a:bodyPr>
            <a:p>
              <a:pPr algn="l">
                <a:lnSpc>
                  <a:spcPct val="150000"/>
                </a:lnSpc>
              </a:pPr>
              <a:r>
                <a:rPr lang="zh-CN" altLang="en-US" sz="1600" b="1" dirty="0">
                  <a:latin typeface="微软雅黑 Light" panose="020B0502040204020203" pitchFamily="34" charset="-122"/>
                  <a:ea typeface="微软雅黑 Light" panose="020B0502040204020203" pitchFamily="34" charset="-122"/>
                </a:rPr>
                <a:t>实现最多的特性是多租户和HTTP </a:t>
              </a:r>
              <a:endParaRPr lang="zh-CN" altLang="en-US" sz="1600" b="1" dirty="0">
                <a:latin typeface="微软雅黑 Light" panose="020B0502040204020203" pitchFamily="34" charset="-122"/>
                <a:ea typeface="微软雅黑 Light" panose="020B0502040204020203" pitchFamily="34" charset="-122"/>
              </a:endParaRPr>
            </a:p>
            <a:p>
              <a:pPr algn="l">
                <a:lnSpc>
                  <a:spcPct val="150000"/>
                </a:lnSpc>
              </a:pPr>
              <a:r>
                <a:rPr lang="zh-CN" altLang="en-US" sz="1600" b="1" dirty="0">
                  <a:latin typeface="微软雅黑 Light" panose="020B0502040204020203" pitchFamily="34" charset="-122"/>
                  <a:ea typeface="微软雅黑 Light" panose="020B0502040204020203" pitchFamily="34" charset="-122"/>
                </a:rPr>
                <a:t>RESTful API，以及AAA和RBAC安</a:t>
              </a:r>
              <a:endParaRPr lang="zh-CN" altLang="en-US" sz="1600" b="1" dirty="0">
                <a:latin typeface="微软雅黑 Light" panose="020B0502040204020203" pitchFamily="34" charset="-122"/>
                <a:ea typeface="微软雅黑 Light" panose="020B0502040204020203" pitchFamily="34" charset="-122"/>
              </a:endParaRPr>
            </a:p>
            <a:p>
              <a:pPr algn="l">
                <a:lnSpc>
                  <a:spcPct val="150000"/>
                </a:lnSpc>
              </a:pPr>
              <a:r>
                <a:rPr lang="zh-CN" altLang="en-US" sz="1600" b="1" dirty="0">
                  <a:latin typeface="微软雅黑 Light" panose="020B0502040204020203" pitchFamily="34" charset="-122"/>
                  <a:ea typeface="微软雅黑 Light" panose="020B0502040204020203" pitchFamily="34" charset="-122"/>
                </a:rPr>
                <a:t>全特性</a:t>
              </a:r>
              <a:endParaRPr lang="zh-CN" altLang="en-US" sz="1600" b="1" dirty="0">
                <a:latin typeface="微软雅黑 Light" panose="020B0502040204020203" pitchFamily="34" charset="-122"/>
                <a:ea typeface="微软雅黑 Light" panose="020B0502040204020203" pitchFamily="34" charset="-122"/>
              </a:endParaRPr>
            </a:p>
          </p:txBody>
        </p:sp>
        <p:sp>
          <p:nvSpPr>
            <p:cNvPr id="52" name="椭圆 51"/>
            <p:cNvSpPr/>
            <p:nvPr/>
          </p:nvSpPr>
          <p:spPr>
            <a:xfrm>
              <a:off x="1507" y="2934"/>
              <a:ext cx="266" cy="266"/>
            </a:xfrm>
            <a:prstGeom prst="ellipse">
              <a:avLst/>
            </a:prstGeom>
            <a:gradFill>
              <a:gsLst>
                <a:gs pos="0">
                  <a:schemeClr val="bg1"/>
                </a:gs>
                <a:gs pos="74000">
                  <a:schemeClr val="bg1">
                    <a:lumMod val="95000"/>
                  </a:schemeClr>
                </a:gs>
              </a:gsLst>
              <a:lin ang="5400000" scaled="1"/>
            </a:gradFill>
            <a:ln>
              <a:solidFill>
                <a:schemeClr val="accent1"/>
              </a:solid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53" name="组合 52"/>
          <p:cNvGrpSpPr/>
          <p:nvPr/>
        </p:nvGrpSpPr>
        <p:grpSpPr>
          <a:xfrm>
            <a:off x="7909560" y="4098290"/>
            <a:ext cx="3409315" cy="829945"/>
            <a:chOff x="1507" y="2630"/>
            <a:chExt cx="5369" cy="1307"/>
          </a:xfrm>
        </p:grpSpPr>
        <p:sp>
          <p:nvSpPr>
            <p:cNvPr id="54" name="矩形 53"/>
            <p:cNvSpPr/>
            <p:nvPr/>
          </p:nvSpPr>
          <p:spPr>
            <a:xfrm>
              <a:off x="1773" y="2630"/>
              <a:ext cx="5103" cy="1307"/>
            </a:xfrm>
            <a:prstGeom prst="rect">
              <a:avLst/>
            </a:prstGeom>
          </p:spPr>
          <p:txBody>
            <a:bodyPr wrap="none">
              <a:spAutoFit/>
            </a:bodyPr>
            <a:p>
              <a:pPr algn="l">
                <a:lnSpc>
                  <a:spcPct val="150000"/>
                </a:lnSpc>
              </a:pPr>
              <a:r>
                <a:rPr lang="zh-CN" altLang="en-US" sz="1600" b="1" dirty="0">
                  <a:latin typeface="微软雅黑 Light" panose="020B0502040204020203" pitchFamily="34" charset="-122"/>
                  <a:ea typeface="微软雅黑 Light" panose="020B0502040204020203" pitchFamily="34" charset="-122"/>
                </a:rPr>
                <a:t>最少实现的特性是多调度程序、远</a:t>
              </a:r>
              <a:endParaRPr lang="zh-CN" altLang="en-US" sz="1600" b="1" dirty="0">
                <a:latin typeface="微软雅黑 Light" panose="020B0502040204020203" pitchFamily="34" charset="-122"/>
                <a:ea typeface="微软雅黑 Light" panose="020B0502040204020203" pitchFamily="34" charset="-122"/>
              </a:endParaRPr>
            </a:p>
            <a:p>
              <a:pPr algn="l">
                <a:lnSpc>
                  <a:spcPct val="150000"/>
                </a:lnSpc>
              </a:pPr>
              <a:r>
                <a:rPr lang="zh-CN" altLang="en-US" sz="1600" b="1" dirty="0">
                  <a:latin typeface="微软雅黑 Light" panose="020B0502040204020203" pitchFamily="34" charset="-122"/>
                  <a:ea typeface="微软雅黑 Light" panose="020B0502040204020203" pitchFamily="34" charset="-122"/>
                </a:rPr>
                <a:t>程可视化、Kerberos</a:t>
              </a:r>
              <a:endParaRPr lang="zh-CN" altLang="en-US" sz="1600" b="1" dirty="0">
                <a:latin typeface="微软雅黑 Light" panose="020B0502040204020203" pitchFamily="34" charset="-122"/>
                <a:ea typeface="微软雅黑 Light" panose="020B0502040204020203" pitchFamily="34" charset="-122"/>
              </a:endParaRPr>
            </a:p>
          </p:txBody>
        </p:sp>
        <p:sp>
          <p:nvSpPr>
            <p:cNvPr id="55" name="椭圆 54"/>
            <p:cNvSpPr/>
            <p:nvPr/>
          </p:nvSpPr>
          <p:spPr>
            <a:xfrm>
              <a:off x="1507" y="2934"/>
              <a:ext cx="266" cy="266"/>
            </a:xfrm>
            <a:prstGeom prst="ellipse">
              <a:avLst/>
            </a:prstGeom>
            <a:gradFill>
              <a:gsLst>
                <a:gs pos="0">
                  <a:schemeClr val="bg1"/>
                </a:gs>
                <a:gs pos="74000">
                  <a:schemeClr val="bg1">
                    <a:lumMod val="95000"/>
                  </a:schemeClr>
                </a:gs>
              </a:gsLst>
              <a:lin ang="5400000" scaled="1"/>
            </a:gradFill>
            <a:ln>
              <a:solidFill>
                <a:schemeClr val="accent1"/>
              </a:solid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7" name="矩形 6"/>
          <p:cNvSpPr/>
          <p:nvPr/>
        </p:nvSpPr>
        <p:spPr>
          <a:xfrm>
            <a:off x="7909560" y="520065"/>
            <a:ext cx="3180080" cy="1568450"/>
          </a:xfrm>
          <a:prstGeom prst="rect">
            <a:avLst/>
          </a:prstGeom>
        </p:spPr>
        <p:txBody>
          <a:bodyPr wrap="none">
            <a:spAutoFit/>
          </a:bodyPr>
          <a:p>
            <a:pPr algn="l">
              <a:lnSpc>
                <a:spcPct val="150000"/>
              </a:lnSpc>
            </a:pPr>
            <a:r>
              <a:rPr lang="zh-CN" altLang="en-US" sz="1600" b="1" dirty="0">
                <a:solidFill>
                  <a:srgbClr val="00961C"/>
                </a:solidFill>
                <a:latin typeface="Arial" panose="020B0604020202020204" pitchFamily="34" charset="0"/>
                <a:ea typeface="微软雅黑 Light" panose="020B0502040204020203" pitchFamily="34" charset="-122"/>
                <a:cs typeface="Arial" panose="020B0604020202020204" pitchFamily="34" charset="0"/>
              </a:rPr>
              <a:t>✔</a:t>
            </a:r>
            <a:r>
              <a:rPr lang="zh-CN" altLang="en-US" sz="1600" b="1" dirty="0">
                <a:latin typeface="Arial" panose="020B0604020202020204" pitchFamily="34" charset="0"/>
                <a:ea typeface="微软雅黑 Light" panose="020B0502040204020203" pitchFamily="34" charset="-122"/>
                <a:cs typeface="Arial" panose="020B0604020202020204" pitchFamily="34" charset="0"/>
              </a:rPr>
              <a:t> </a:t>
            </a:r>
            <a:r>
              <a:rPr lang="en-US" altLang="zh-CN" sz="1600" b="1" dirty="0">
                <a:latin typeface="Arial" panose="020B0604020202020204" pitchFamily="34" charset="0"/>
                <a:ea typeface="微软雅黑 Light" panose="020B0502040204020203" pitchFamily="34" charset="-122"/>
                <a:cs typeface="Arial" panose="020B0604020202020204" pitchFamily="34" charset="0"/>
              </a:rPr>
              <a:t>= </a:t>
            </a:r>
            <a:r>
              <a:rPr lang="zh-CN" altLang="en-US" sz="1600" b="1" dirty="0">
                <a:latin typeface="微软雅黑 Light" panose="020B0502040204020203" pitchFamily="34" charset="-122"/>
                <a:ea typeface="微软雅黑 Light" panose="020B0502040204020203" pitchFamily="34" charset="-122"/>
              </a:rPr>
              <a:t>支持</a:t>
            </a:r>
            <a:endParaRPr lang="zh-CN" altLang="en-US" sz="1600" b="1" dirty="0">
              <a:latin typeface="微软雅黑 Light" panose="020B0502040204020203" pitchFamily="34" charset="-122"/>
              <a:ea typeface="微软雅黑 Light" panose="020B0502040204020203" pitchFamily="34" charset="-122"/>
            </a:endParaRPr>
          </a:p>
          <a:p>
            <a:pPr algn="l">
              <a:lnSpc>
                <a:spcPct val="150000"/>
              </a:lnSpc>
            </a:pPr>
            <a:r>
              <a:rPr lang="zh-CN" altLang="en-US" sz="1600" b="1" dirty="0">
                <a:solidFill>
                  <a:srgbClr val="FF0000"/>
                </a:solidFill>
                <a:latin typeface="微软雅黑 Light" panose="020B0502040204020203" pitchFamily="34" charset="-122"/>
                <a:ea typeface="微软雅黑 Light" panose="020B0502040204020203" pitchFamily="34" charset="-122"/>
              </a:rPr>
              <a:t>✘</a:t>
            </a:r>
            <a:r>
              <a:rPr lang="zh-CN" altLang="en-US" sz="1600" b="1" dirty="0">
                <a:latin typeface="微软雅黑 Light" panose="020B0502040204020203" pitchFamily="34" charset="-122"/>
                <a:ea typeface="微软雅黑 Light" panose="020B0502040204020203" pitchFamily="34" charset="-122"/>
              </a:rPr>
              <a:t> </a:t>
            </a:r>
            <a:r>
              <a:rPr lang="en-US" altLang="zh-CN" sz="1600" b="1" dirty="0">
                <a:latin typeface="微软雅黑 Light" panose="020B0502040204020203" pitchFamily="34" charset="-122"/>
                <a:ea typeface="微软雅黑 Light" panose="020B0502040204020203" pitchFamily="34" charset="-122"/>
              </a:rPr>
              <a:t>= </a:t>
            </a:r>
            <a:r>
              <a:rPr lang="zh-CN" altLang="en-US" sz="1600" b="1" dirty="0">
                <a:latin typeface="微软雅黑 Light" panose="020B0502040204020203" pitchFamily="34" charset="-122"/>
                <a:ea typeface="微软雅黑 Light" panose="020B0502040204020203" pitchFamily="34" charset="-122"/>
              </a:rPr>
              <a:t>不支持</a:t>
            </a:r>
            <a:endParaRPr lang="zh-CN" altLang="en-US" sz="1600" b="1" dirty="0">
              <a:latin typeface="微软雅黑 Light" panose="020B0502040204020203" pitchFamily="34" charset="-122"/>
              <a:ea typeface="微软雅黑 Light" panose="020B0502040204020203" pitchFamily="34" charset="-122"/>
            </a:endParaRPr>
          </a:p>
          <a:p>
            <a:pPr algn="l">
              <a:lnSpc>
                <a:spcPct val="150000"/>
              </a:lnSpc>
            </a:pPr>
            <a:r>
              <a:rPr lang="zh-CN" altLang="en-US" sz="1600" b="1" dirty="0">
                <a:solidFill>
                  <a:srgbClr val="00961C"/>
                </a:solidFill>
                <a:latin typeface="微软雅黑 Light" panose="020B0502040204020203" pitchFamily="34" charset="-122"/>
                <a:ea typeface="微软雅黑 Light" panose="020B0502040204020203" pitchFamily="34" charset="-122"/>
              </a:rPr>
              <a:t>✚</a:t>
            </a:r>
            <a:r>
              <a:rPr lang="zh-CN" altLang="en-US" sz="1600" b="1" dirty="0">
                <a:latin typeface="微软雅黑 Light" panose="020B0502040204020203" pitchFamily="34" charset="-122"/>
                <a:ea typeface="微软雅黑 Light" panose="020B0502040204020203" pitchFamily="34" charset="-122"/>
              </a:rPr>
              <a:t> </a:t>
            </a:r>
            <a:r>
              <a:rPr lang="en-US" altLang="zh-CN" sz="1600" b="1" dirty="0">
                <a:latin typeface="微软雅黑 Light" panose="020B0502040204020203" pitchFamily="34" charset="-122"/>
                <a:ea typeface="微软雅黑 Light" panose="020B0502040204020203" pitchFamily="34" charset="-122"/>
              </a:rPr>
              <a:t>= 通过外部软件/门户或兼容的</a:t>
            </a:r>
            <a:endParaRPr lang="en-US" altLang="zh-CN" sz="1600" b="1" dirty="0">
              <a:latin typeface="微软雅黑 Light" panose="020B0502040204020203" pitchFamily="34" charset="-122"/>
              <a:ea typeface="微软雅黑 Light" panose="020B0502040204020203" pitchFamily="34" charset="-122"/>
            </a:endParaRPr>
          </a:p>
          <a:p>
            <a:pPr algn="l">
              <a:lnSpc>
                <a:spcPct val="150000"/>
              </a:lnSpc>
            </a:pPr>
            <a:r>
              <a:rPr lang="en-US" altLang="zh-CN" sz="1600" b="1" dirty="0">
                <a:latin typeface="微软雅黑 Light" panose="020B0502040204020203" pitchFamily="34" charset="-122"/>
                <a:ea typeface="微软雅黑 Light" panose="020B0502040204020203" pitchFamily="34" charset="-122"/>
              </a:rPr>
              <a:t>        web服务间接支持</a:t>
            </a:r>
            <a:endParaRPr lang="en-US" altLang="zh-CN" sz="1600" b="1" dirty="0">
              <a:latin typeface="微软雅黑 Light" panose="020B0502040204020203" pitchFamily="34" charset="-122"/>
              <a:ea typeface="微软雅黑 Light" panose="020B0502040204020203" pitchFamily="34" charset="-122"/>
            </a:endParaRPr>
          </a:p>
        </p:txBody>
      </p:sp>
      <p:grpSp>
        <p:nvGrpSpPr>
          <p:cNvPr id="8" name="组合 7"/>
          <p:cNvGrpSpPr/>
          <p:nvPr/>
        </p:nvGrpSpPr>
        <p:grpSpPr>
          <a:xfrm>
            <a:off x="7909560" y="4928235"/>
            <a:ext cx="3435985" cy="1198880"/>
            <a:chOff x="1507" y="2630"/>
            <a:chExt cx="5411" cy="1888"/>
          </a:xfrm>
        </p:grpSpPr>
        <p:sp>
          <p:nvSpPr>
            <p:cNvPr id="9" name="矩形 8"/>
            <p:cNvSpPr/>
            <p:nvPr/>
          </p:nvSpPr>
          <p:spPr>
            <a:xfrm>
              <a:off x="1773" y="2630"/>
              <a:ext cx="5145" cy="1888"/>
            </a:xfrm>
            <a:prstGeom prst="rect">
              <a:avLst/>
            </a:prstGeom>
          </p:spPr>
          <p:txBody>
            <a:bodyPr wrap="none">
              <a:spAutoFit/>
            </a:bodyPr>
            <a:p>
              <a:pPr algn="l">
                <a:lnSpc>
                  <a:spcPct val="150000"/>
                </a:lnSpc>
              </a:pPr>
              <a:r>
                <a:rPr lang="zh-CN" altLang="en-US" sz="1600" b="1" dirty="0">
                  <a:latin typeface="微软雅黑 Light" panose="020B0502040204020203" pitchFamily="34" charset="-122"/>
                  <a:ea typeface="微软雅黑 Light" panose="020B0502040204020203" pitchFamily="34" charset="-122"/>
                </a:rPr>
                <a:t>HTTP RESTful API、云管理和RWD</a:t>
              </a:r>
              <a:endParaRPr lang="zh-CN" altLang="en-US" sz="1600" b="1" dirty="0">
                <a:latin typeface="微软雅黑 Light" panose="020B0502040204020203" pitchFamily="34" charset="-122"/>
                <a:ea typeface="微软雅黑 Light" panose="020B0502040204020203" pitchFamily="34" charset="-122"/>
              </a:endParaRPr>
            </a:p>
            <a:p>
              <a:pPr algn="l">
                <a:lnSpc>
                  <a:spcPct val="150000"/>
                </a:lnSpc>
              </a:pPr>
              <a:r>
                <a:rPr lang="zh-CN" altLang="en-US" sz="1600" b="1" dirty="0">
                  <a:latin typeface="微软雅黑 Light" panose="020B0502040204020203" pitchFamily="34" charset="-122"/>
                  <a:ea typeface="微软雅黑 Light" panose="020B0502040204020203" pitchFamily="34" charset="-122"/>
                </a:rPr>
                <a:t>在过去几乎不受支持，而现在几乎</a:t>
              </a:r>
              <a:endParaRPr lang="zh-CN" altLang="en-US" sz="1600" b="1" dirty="0">
                <a:latin typeface="微软雅黑 Light" panose="020B0502040204020203" pitchFamily="34" charset="-122"/>
                <a:ea typeface="微软雅黑 Light" panose="020B0502040204020203" pitchFamily="34" charset="-122"/>
              </a:endParaRPr>
            </a:p>
            <a:p>
              <a:pPr algn="l">
                <a:lnSpc>
                  <a:spcPct val="150000"/>
                </a:lnSpc>
              </a:pPr>
              <a:r>
                <a:rPr lang="zh-CN" altLang="en-US" sz="1600" b="1" dirty="0">
                  <a:latin typeface="微软雅黑 Light" panose="020B0502040204020203" pitchFamily="34" charset="-122"/>
                  <a:ea typeface="微软雅黑 Light" panose="020B0502040204020203" pitchFamily="34" charset="-122"/>
                </a:rPr>
                <a:t>每个门户都支持</a:t>
              </a:r>
              <a:endParaRPr lang="zh-CN" altLang="en-US" sz="1600" b="1" dirty="0">
                <a:latin typeface="微软雅黑 Light" panose="020B0502040204020203" pitchFamily="34" charset="-122"/>
                <a:ea typeface="微软雅黑 Light" panose="020B0502040204020203" pitchFamily="34" charset="-122"/>
              </a:endParaRPr>
            </a:p>
          </p:txBody>
        </p:sp>
        <p:sp>
          <p:nvSpPr>
            <p:cNvPr id="10" name="椭圆 9"/>
            <p:cNvSpPr/>
            <p:nvPr/>
          </p:nvSpPr>
          <p:spPr>
            <a:xfrm>
              <a:off x="1507" y="2934"/>
              <a:ext cx="266" cy="266"/>
            </a:xfrm>
            <a:prstGeom prst="ellipse">
              <a:avLst/>
            </a:prstGeom>
            <a:gradFill>
              <a:gsLst>
                <a:gs pos="0">
                  <a:schemeClr val="bg1"/>
                </a:gs>
                <a:gs pos="74000">
                  <a:schemeClr val="bg1">
                    <a:lumMod val="95000"/>
                  </a:schemeClr>
                </a:gs>
              </a:gsLst>
              <a:lin ang="5400000" scaled="1"/>
            </a:gradFill>
            <a:ln>
              <a:solidFill>
                <a:schemeClr val="accent1"/>
              </a:solid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Tree>
    <p:custDataLst>
      <p:tags r:id="rId2"/>
    </p:custData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等腰三角形 8"/>
          <p:cNvSpPr/>
          <p:nvPr/>
        </p:nvSpPr>
        <p:spPr>
          <a:xfrm rot="10800000">
            <a:off x="5442240" y="928917"/>
            <a:ext cx="1326875" cy="628403"/>
          </a:xfrm>
          <a:prstGeom prst="triangle">
            <a:avLst/>
          </a:prstGeom>
          <a:gradFill>
            <a:gsLst>
              <a:gs pos="0">
                <a:schemeClr val="bg1"/>
              </a:gs>
              <a:gs pos="74000">
                <a:schemeClr val="bg1">
                  <a:lumMod val="95000"/>
                </a:schemeClr>
              </a:gs>
            </a:gsLst>
            <a:lin ang="5400000" scaled="1"/>
          </a:gradFill>
          <a:ln w="0">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 name="文本框 1"/>
          <p:cNvSpPr txBox="1"/>
          <p:nvPr/>
        </p:nvSpPr>
        <p:spPr>
          <a:xfrm>
            <a:off x="3503373" y="734429"/>
            <a:ext cx="3422650" cy="7149465"/>
          </a:xfrm>
          <a:prstGeom prst="rect">
            <a:avLst/>
          </a:prstGeom>
          <a:noFill/>
        </p:spPr>
        <p:txBody>
          <a:bodyPr wrap="none" rtlCol="0">
            <a:spAutoFit/>
          </a:bodyPr>
          <a:lstStyle/>
          <a:p>
            <a:r>
              <a:rPr lang="en-US" sz="45865" dirty="0">
                <a:solidFill>
                  <a:schemeClr val="accent1"/>
                </a:solidFill>
                <a:latin typeface="微软雅黑 Light" panose="020B0502040204020203" pitchFamily="34" charset="-122"/>
                <a:ea typeface="微软雅黑 Light" panose="020B0502040204020203" pitchFamily="34" charset="-122"/>
              </a:rPr>
              <a:t>3</a:t>
            </a:r>
            <a:endParaRPr lang="en-US" sz="45865" dirty="0">
              <a:solidFill>
                <a:schemeClr val="accent1"/>
              </a:solidFill>
              <a:latin typeface="微软雅黑 Light" panose="020B0502040204020203" pitchFamily="34" charset="-122"/>
              <a:ea typeface="微软雅黑 Light" panose="020B0502040204020203" pitchFamily="34" charset="-122"/>
            </a:endParaRPr>
          </a:p>
        </p:txBody>
      </p:sp>
      <p:sp>
        <p:nvSpPr>
          <p:cNvPr id="7" name="矩形 6"/>
          <p:cNvSpPr/>
          <p:nvPr/>
        </p:nvSpPr>
        <p:spPr>
          <a:xfrm>
            <a:off x="1" y="-12789"/>
            <a:ext cx="6096000" cy="941705"/>
          </a:xfrm>
          <a:prstGeom prst="rect">
            <a:avLst/>
          </a:prstGeom>
          <a:solidFill>
            <a:srgbClr val="F15B21"/>
          </a:soli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15B21"/>
              </a:solidFill>
            </a:endParaRPr>
          </a:p>
        </p:txBody>
      </p:sp>
      <p:sp>
        <p:nvSpPr>
          <p:cNvPr id="5" name="矩形 4"/>
          <p:cNvSpPr/>
          <p:nvPr/>
        </p:nvSpPr>
        <p:spPr>
          <a:xfrm>
            <a:off x="8232756" y="4164223"/>
            <a:ext cx="1287145" cy="378460"/>
          </a:xfrm>
          <a:prstGeom prst="rect">
            <a:avLst/>
          </a:prstGeom>
        </p:spPr>
        <p:txBody>
          <a:bodyPr wrap="none">
            <a:spAutoFit/>
          </a:bodyPr>
          <a:p>
            <a:pPr algn="ctr"/>
            <a:r>
              <a:rPr lang="en-US" altLang="zh-CN" sz="1865" dirty="0">
                <a:latin typeface="微软雅黑 Light" panose="020B0502040204020203" pitchFamily="34" charset="-122"/>
                <a:ea typeface="微软雅黑 Light" panose="020B0502040204020203" pitchFamily="34" charset="-122"/>
              </a:rPr>
              <a:t>XCS3 </a:t>
            </a:r>
            <a:r>
              <a:rPr lang="zh-CN" altLang="en-US" sz="1865" dirty="0">
                <a:latin typeface="微软雅黑 Light" panose="020B0502040204020203" pitchFamily="34" charset="-122"/>
                <a:ea typeface="微软雅黑 Light" panose="020B0502040204020203" pitchFamily="34" charset="-122"/>
              </a:rPr>
              <a:t>项目</a:t>
            </a:r>
            <a:endParaRPr lang="zh-CN" altLang="en-US" sz="1865" dirty="0">
              <a:latin typeface="微软雅黑 Light" panose="020B0502040204020203" pitchFamily="34" charset="-122"/>
              <a:ea typeface="微软雅黑 Light" panose="020B0502040204020203" pitchFamily="34" charset="-122"/>
            </a:endParaRPr>
          </a:p>
        </p:txBody>
      </p:sp>
      <p:sp>
        <p:nvSpPr>
          <p:cNvPr id="8" name="Freeform 17"/>
          <p:cNvSpPr>
            <a:spLocks noEditPoints="1"/>
          </p:cNvSpPr>
          <p:nvPr/>
        </p:nvSpPr>
        <p:spPr bwMode="auto">
          <a:xfrm>
            <a:off x="8288020" y="2861310"/>
            <a:ext cx="1175385" cy="1136015"/>
          </a:xfrm>
          <a:custGeom>
            <a:avLst/>
            <a:gdLst>
              <a:gd name="T0" fmla="*/ 24 w 196"/>
              <a:gd name="T1" fmla="*/ 133 h 197"/>
              <a:gd name="T2" fmla="*/ 24 w 196"/>
              <a:gd name="T3" fmla="*/ 62 h 197"/>
              <a:gd name="T4" fmla="*/ 61 w 196"/>
              <a:gd name="T5" fmla="*/ 24 h 197"/>
              <a:gd name="T6" fmla="*/ 158 w 196"/>
              <a:gd name="T7" fmla="*/ 24 h 197"/>
              <a:gd name="T8" fmla="*/ 123 w 196"/>
              <a:gd name="T9" fmla="*/ 0 h 197"/>
              <a:gd name="T10" fmla="*/ 37 w 196"/>
              <a:gd name="T11" fmla="*/ 0 h 197"/>
              <a:gd name="T12" fmla="*/ 0 w 196"/>
              <a:gd name="T13" fmla="*/ 37 h 197"/>
              <a:gd name="T14" fmla="*/ 0 w 196"/>
              <a:gd name="T15" fmla="*/ 99 h 197"/>
              <a:gd name="T16" fmla="*/ 24 w 196"/>
              <a:gd name="T17" fmla="*/ 133 h 197"/>
              <a:gd name="T18" fmla="*/ 36 w 196"/>
              <a:gd name="T19" fmla="*/ 74 h 197"/>
              <a:gd name="T20" fmla="*/ 36 w 196"/>
              <a:gd name="T21" fmla="*/ 123 h 197"/>
              <a:gd name="T22" fmla="*/ 74 w 196"/>
              <a:gd name="T23" fmla="*/ 160 h 197"/>
              <a:gd name="T24" fmla="*/ 111 w 196"/>
              <a:gd name="T25" fmla="*/ 160 h 197"/>
              <a:gd name="T26" fmla="*/ 135 w 196"/>
              <a:gd name="T27" fmla="*/ 197 h 197"/>
              <a:gd name="T28" fmla="*/ 160 w 196"/>
              <a:gd name="T29" fmla="*/ 160 h 197"/>
              <a:gd name="T30" fmla="*/ 196 w 196"/>
              <a:gd name="T31" fmla="*/ 123 h 197"/>
              <a:gd name="T32" fmla="*/ 196 w 196"/>
              <a:gd name="T33" fmla="*/ 74 h 197"/>
              <a:gd name="T34" fmla="*/ 160 w 196"/>
              <a:gd name="T35" fmla="*/ 37 h 197"/>
              <a:gd name="T36" fmla="*/ 74 w 196"/>
              <a:gd name="T37" fmla="*/ 37 h 197"/>
              <a:gd name="T38" fmla="*/ 36 w 196"/>
              <a:gd name="T39" fmla="*/ 74 h 197"/>
              <a:gd name="T40" fmla="*/ 172 w 196"/>
              <a:gd name="T41" fmla="*/ 72 h 197"/>
              <a:gd name="T42" fmla="*/ 172 w 196"/>
              <a:gd name="T43" fmla="*/ 123 h 197"/>
              <a:gd name="T44" fmla="*/ 159 w 196"/>
              <a:gd name="T45" fmla="*/ 136 h 197"/>
              <a:gd name="T46" fmla="*/ 152 w 196"/>
              <a:gd name="T47" fmla="*/ 136 h 197"/>
              <a:gd name="T48" fmla="*/ 135 w 196"/>
              <a:gd name="T49" fmla="*/ 160 h 197"/>
              <a:gd name="T50" fmla="*/ 119 w 196"/>
              <a:gd name="T51" fmla="*/ 136 h 197"/>
              <a:gd name="T52" fmla="*/ 74 w 196"/>
              <a:gd name="T53" fmla="*/ 136 h 197"/>
              <a:gd name="T54" fmla="*/ 60 w 196"/>
              <a:gd name="T55" fmla="*/ 123 h 197"/>
              <a:gd name="T56" fmla="*/ 60 w 196"/>
              <a:gd name="T57" fmla="*/ 72 h 197"/>
              <a:gd name="T58" fmla="*/ 74 w 196"/>
              <a:gd name="T59" fmla="*/ 60 h 197"/>
              <a:gd name="T60" fmla="*/ 159 w 196"/>
              <a:gd name="T61" fmla="*/ 60 h 197"/>
              <a:gd name="T62" fmla="*/ 172 w 196"/>
              <a:gd name="T63" fmla="*/ 72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6" h="197">
                <a:moveTo>
                  <a:pt x="24" y="133"/>
                </a:moveTo>
                <a:cubicBezTo>
                  <a:pt x="24" y="62"/>
                  <a:pt x="24" y="62"/>
                  <a:pt x="24" y="62"/>
                </a:cubicBezTo>
                <a:cubicBezTo>
                  <a:pt x="24" y="41"/>
                  <a:pt x="41" y="24"/>
                  <a:pt x="61" y="24"/>
                </a:cubicBezTo>
                <a:cubicBezTo>
                  <a:pt x="158" y="24"/>
                  <a:pt x="158" y="24"/>
                  <a:pt x="158" y="24"/>
                </a:cubicBezTo>
                <a:cubicBezTo>
                  <a:pt x="153" y="10"/>
                  <a:pt x="139" y="0"/>
                  <a:pt x="123" y="0"/>
                </a:cubicBezTo>
                <a:cubicBezTo>
                  <a:pt x="37" y="0"/>
                  <a:pt x="37" y="0"/>
                  <a:pt x="37" y="0"/>
                </a:cubicBezTo>
                <a:cubicBezTo>
                  <a:pt x="16" y="0"/>
                  <a:pt x="0" y="17"/>
                  <a:pt x="0" y="37"/>
                </a:cubicBezTo>
                <a:cubicBezTo>
                  <a:pt x="0" y="99"/>
                  <a:pt x="0" y="99"/>
                  <a:pt x="0" y="99"/>
                </a:cubicBezTo>
                <a:cubicBezTo>
                  <a:pt x="0" y="115"/>
                  <a:pt x="9" y="128"/>
                  <a:pt x="24" y="133"/>
                </a:cubicBezTo>
                <a:close/>
                <a:moveTo>
                  <a:pt x="36" y="74"/>
                </a:moveTo>
                <a:cubicBezTo>
                  <a:pt x="36" y="123"/>
                  <a:pt x="36" y="123"/>
                  <a:pt x="36" y="123"/>
                </a:cubicBezTo>
                <a:cubicBezTo>
                  <a:pt x="36" y="144"/>
                  <a:pt x="53" y="160"/>
                  <a:pt x="74" y="160"/>
                </a:cubicBezTo>
                <a:cubicBezTo>
                  <a:pt x="111" y="160"/>
                  <a:pt x="111" y="160"/>
                  <a:pt x="111" y="160"/>
                </a:cubicBezTo>
                <a:cubicBezTo>
                  <a:pt x="135" y="197"/>
                  <a:pt x="135" y="197"/>
                  <a:pt x="135" y="197"/>
                </a:cubicBezTo>
                <a:cubicBezTo>
                  <a:pt x="160" y="160"/>
                  <a:pt x="160" y="160"/>
                  <a:pt x="160" y="160"/>
                </a:cubicBezTo>
                <a:cubicBezTo>
                  <a:pt x="180" y="160"/>
                  <a:pt x="196" y="144"/>
                  <a:pt x="196" y="123"/>
                </a:cubicBezTo>
                <a:cubicBezTo>
                  <a:pt x="196" y="74"/>
                  <a:pt x="196" y="74"/>
                  <a:pt x="196" y="74"/>
                </a:cubicBezTo>
                <a:cubicBezTo>
                  <a:pt x="196" y="54"/>
                  <a:pt x="180" y="37"/>
                  <a:pt x="160" y="37"/>
                </a:cubicBezTo>
                <a:cubicBezTo>
                  <a:pt x="74" y="37"/>
                  <a:pt x="74" y="37"/>
                  <a:pt x="74" y="37"/>
                </a:cubicBezTo>
                <a:cubicBezTo>
                  <a:pt x="53" y="37"/>
                  <a:pt x="36" y="54"/>
                  <a:pt x="36" y="74"/>
                </a:cubicBezTo>
                <a:close/>
                <a:moveTo>
                  <a:pt x="172" y="72"/>
                </a:moveTo>
                <a:cubicBezTo>
                  <a:pt x="172" y="123"/>
                  <a:pt x="172" y="123"/>
                  <a:pt x="172" y="123"/>
                </a:cubicBezTo>
                <a:cubicBezTo>
                  <a:pt x="172" y="130"/>
                  <a:pt x="166" y="136"/>
                  <a:pt x="159" y="136"/>
                </a:cubicBezTo>
                <a:cubicBezTo>
                  <a:pt x="152" y="136"/>
                  <a:pt x="152" y="136"/>
                  <a:pt x="152" y="136"/>
                </a:cubicBezTo>
                <a:cubicBezTo>
                  <a:pt x="135" y="160"/>
                  <a:pt x="135" y="160"/>
                  <a:pt x="135" y="160"/>
                </a:cubicBezTo>
                <a:cubicBezTo>
                  <a:pt x="119" y="136"/>
                  <a:pt x="119" y="136"/>
                  <a:pt x="119" y="136"/>
                </a:cubicBezTo>
                <a:cubicBezTo>
                  <a:pt x="74" y="136"/>
                  <a:pt x="74" y="136"/>
                  <a:pt x="74" y="136"/>
                </a:cubicBezTo>
                <a:cubicBezTo>
                  <a:pt x="67" y="136"/>
                  <a:pt x="60" y="130"/>
                  <a:pt x="60" y="123"/>
                </a:cubicBezTo>
                <a:cubicBezTo>
                  <a:pt x="60" y="72"/>
                  <a:pt x="60" y="72"/>
                  <a:pt x="60" y="72"/>
                </a:cubicBezTo>
                <a:cubicBezTo>
                  <a:pt x="60" y="66"/>
                  <a:pt x="67" y="60"/>
                  <a:pt x="74" y="60"/>
                </a:cubicBezTo>
                <a:cubicBezTo>
                  <a:pt x="159" y="60"/>
                  <a:pt x="159" y="60"/>
                  <a:pt x="159" y="60"/>
                </a:cubicBezTo>
                <a:cubicBezTo>
                  <a:pt x="166" y="60"/>
                  <a:pt x="172" y="66"/>
                  <a:pt x="172" y="72"/>
                </a:cubicBezTo>
                <a:close/>
              </a:path>
            </a:pathLst>
          </a:custGeom>
          <a:solidFill>
            <a:schemeClr val="accent1"/>
          </a:solidFill>
          <a:ln>
            <a:noFill/>
          </a:ln>
        </p:spPr>
        <p:txBody>
          <a:bodyPr vert="horz" wrap="square" lIns="121920" tIns="60960" rIns="121920" bIns="60960" numCol="1" anchor="t" anchorCtr="0" compatLnSpc="1"/>
          <a:p>
            <a:endParaRPr lang="zh-CN" altLang="en-US" sz="2400"/>
          </a:p>
        </p:txBody>
      </p:sp>
      <p:pic>
        <p:nvPicPr>
          <p:cNvPr id="11" name="图片 10"/>
          <p:cNvPicPr>
            <a:picLocks noChangeAspect="1"/>
          </p:cNvPicPr>
          <p:nvPr/>
        </p:nvPicPr>
        <p:blipFill>
          <a:blip r:embed="rId1"/>
          <a:stretch>
            <a:fillRect/>
          </a:stretch>
        </p:blipFill>
        <p:spPr>
          <a:xfrm>
            <a:off x="-41910" y="635"/>
            <a:ext cx="752475" cy="2143760"/>
          </a:xfrm>
          <a:prstGeom prst="rect">
            <a:avLst/>
          </a:prstGeom>
        </p:spPr>
      </p:pic>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644635" y="8"/>
            <a:ext cx="10902731" cy="60959"/>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8" name="组合 7"/>
          <p:cNvGrpSpPr/>
          <p:nvPr/>
        </p:nvGrpSpPr>
        <p:grpSpPr>
          <a:xfrm>
            <a:off x="-41910" y="635"/>
            <a:ext cx="752475" cy="2143760"/>
            <a:chOff x="-66" y="-20"/>
            <a:chExt cx="1185" cy="3376"/>
          </a:xfrm>
        </p:grpSpPr>
        <p:pic>
          <p:nvPicPr>
            <p:cNvPr id="7" name="图片 6"/>
            <p:cNvPicPr>
              <a:picLocks noChangeAspect="1"/>
            </p:cNvPicPr>
            <p:nvPr/>
          </p:nvPicPr>
          <p:blipFill>
            <a:blip r:embed="rId1"/>
            <a:stretch>
              <a:fillRect/>
            </a:stretch>
          </p:blipFill>
          <p:spPr>
            <a:xfrm>
              <a:off x="-66" y="-20"/>
              <a:ext cx="1185" cy="3376"/>
            </a:xfrm>
            <a:prstGeom prst="rect">
              <a:avLst/>
            </a:prstGeom>
          </p:spPr>
        </p:pic>
        <p:sp>
          <p:nvSpPr>
            <p:cNvPr id="21" name="矩形 20"/>
            <p:cNvSpPr/>
            <p:nvPr/>
          </p:nvSpPr>
          <p:spPr>
            <a:xfrm>
              <a:off x="-15" y="0"/>
              <a:ext cx="1040" cy="3047"/>
            </a:xfrm>
            <a:prstGeom prst="rect">
              <a:avLst/>
            </a:prstGeom>
          </p:spPr>
          <p:txBody>
            <a:bodyPr wrap="square" lIns="269875" tIns="136525" rIns="269875" bIns="136525" anchor="t" anchorCtr="1">
              <a:spAutoFit/>
            </a:bodyPr>
            <a:lstStyle/>
            <a:p>
              <a:pPr algn="ctr"/>
              <a:r>
                <a:rPr lang="en-US" altLang="zh-CN" dirty="0">
                  <a:solidFill>
                    <a:schemeClr val="bg1"/>
                  </a:solidFill>
                  <a:latin typeface="微软雅黑 Light" panose="020B0502040204020203" pitchFamily="34" charset="-122"/>
                  <a:ea typeface="微软雅黑 Light" panose="020B0502040204020203" pitchFamily="34" charset="-122"/>
                  <a:sym typeface="+mn-ea"/>
                </a:rPr>
                <a:t>XCS3 </a:t>
              </a:r>
              <a:r>
                <a:rPr lang="zh-CN" altLang="en-US" dirty="0">
                  <a:solidFill>
                    <a:schemeClr val="bg1"/>
                  </a:solidFill>
                  <a:latin typeface="微软雅黑 Light" panose="020B0502040204020203" pitchFamily="34" charset="-122"/>
                  <a:ea typeface="微软雅黑 Light" panose="020B0502040204020203" pitchFamily="34" charset="-122"/>
                  <a:sym typeface="+mn-ea"/>
                </a:rPr>
                <a:t>项目</a:t>
              </a:r>
              <a:endParaRPr lang="zh-CN" altLang="en-US" b="1" dirty="0">
                <a:solidFill>
                  <a:schemeClr val="bg1"/>
                </a:solidFill>
                <a:latin typeface="微软雅黑 Light" panose="020B0502040204020203" pitchFamily="34" charset="-122"/>
                <a:ea typeface="微软雅黑 Light" panose="020B0502040204020203" pitchFamily="34" charset="-122"/>
                <a:sym typeface="+mn-ea"/>
              </a:endParaRPr>
            </a:p>
          </p:txBody>
        </p:sp>
      </p:grpSp>
      <p:grpSp>
        <p:nvGrpSpPr>
          <p:cNvPr id="15361" name="组合 19"/>
          <p:cNvGrpSpPr/>
          <p:nvPr/>
        </p:nvGrpSpPr>
        <p:grpSpPr>
          <a:xfrm>
            <a:off x="2045970" y="1332230"/>
            <a:ext cx="8100060" cy="3016885"/>
            <a:chOff x="0" y="0"/>
            <a:chExt cx="6829111" cy="2016224"/>
          </a:xfrm>
        </p:grpSpPr>
        <p:sp>
          <p:nvSpPr>
            <p:cNvPr id="15362" name="直接连接符 2"/>
            <p:cNvSpPr/>
            <p:nvPr/>
          </p:nvSpPr>
          <p:spPr>
            <a:xfrm flipV="1">
              <a:off x="0" y="909037"/>
              <a:ext cx="1300154" cy="1107187"/>
            </a:xfrm>
            <a:prstGeom prst="line">
              <a:avLst/>
            </a:prstGeom>
            <a:ln w="28575">
              <a:headEnd type="oval" w="med" len="med"/>
              <a:tailEnd type="none" w="med" len="med"/>
            </a:ln>
          </p:spPr>
          <p:style>
            <a:lnRef idx="1">
              <a:schemeClr val="accent1"/>
            </a:lnRef>
            <a:fillRef idx="0">
              <a:schemeClr val="accent1"/>
            </a:fillRef>
            <a:effectRef idx="0">
              <a:schemeClr val="accent1"/>
            </a:effectRef>
            <a:fontRef idx="minor">
              <a:schemeClr val="tx1"/>
            </a:fontRef>
          </p:style>
        </p:sp>
        <p:sp>
          <p:nvSpPr>
            <p:cNvPr id="15363" name="直接连接符 4"/>
            <p:cNvSpPr/>
            <p:nvPr/>
          </p:nvSpPr>
          <p:spPr>
            <a:xfrm>
              <a:off x="1300401" y="909020"/>
              <a:ext cx="1955687" cy="774916"/>
            </a:xfrm>
            <a:prstGeom prst="line">
              <a:avLst/>
            </a:prstGeom>
            <a:ln w="28575">
              <a:headEnd type="oval" w="med" len="med"/>
              <a:tailEnd type="none" w="med" len="med"/>
            </a:ln>
          </p:spPr>
          <p:style>
            <a:lnRef idx="1">
              <a:schemeClr val="accent1"/>
            </a:lnRef>
            <a:fillRef idx="0">
              <a:schemeClr val="accent1"/>
            </a:fillRef>
            <a:effectRef idx="0">
              <a:schemeClr val="accent1"/>
            </a:effectRef>
            <a:fontRef idx="minor">
              <a:schemeClr val="tx1"/>
            </a:fontRef>
          </p:style>
        </p:sp>
        <p:sp>
          <p:nvSpPr>
            <p:cNvPr id="15364" name="直接连接符 7"/>
            <p:cNvSpPr/>
            <p:nvPr/>
          </p:nvSpPr>
          <p:spPr>
            <a:xfrm flipV="1">
              <a:off x="3255909" y="475557"/>
              <a:ext cx="1367006" cy="1207769"/>
            </a:xfrm>
            <a:prstGeom prst="line">
              <a:avLst/>
            </a:prstGeom>
            <a:ln w="28575">
              <a:headEnd type="oval" w="med" len="med"/>
              <a:tailEnd type="none" w="med" len="med"/>
            </a:ln>
          </p:spPr>
          <p:style>
            <a:lnRef idx="1">
              <a:schemeClr val="accent1"/>
            </a:lnRef>
            <a:fillRef idx="0">
              <a:schemeClr val="accent1"/>
            </a:fillRef>
            <a:effectRef idx="0">
              <a:schemeClr val="accent1"/>
            </a:effectRef>
            <a:fontRef idx="minor">
              <a:schemeClr val="tx1"/>
            </a:fontRef>
          </p:style>
        </p:sp>
        <p:sp>
          <p:nvSpPr>
            <p:cNvPr id="15365" name="直接连接符 9"/>
            <p:cNvSpPr/>
            <p:nvPr/>
          </p:nvSpPr>
          <p:spPr>
            <a:xfrm>
              <a:off x="4622915" y="475557"/>
              <a:ext cx="961491" cy="670311"/>
            </a:xfrm>
            <a:prstGeom prst="line">
              <a:avLst/>
            </a:prstGeom>
            <a:ln w="28575">
              <a:headEnd type="oval" w="med" len="med"/>
              <a:tailEnd type="none" w="med" len="med"/>
            </a:ln>
          </p:spPr>
          <p:style>
            <a:lnRef idx="1">
              <a:schemeClr val="accent1"/>
            </a:lnRef>
            <a:fillRef idx="0">
              <a:schemeClr val="accent1"/>
            </a:fillRef>
            <a:effectRef idx="0">
              <a:schemeClr val="accent1"/>
            </a:effectRef>
            <a:fontRef idx="minor">
              <a:schemeClr val="tx1"/>
            </a:fontRef>
          </p:style>
        </p:sp>
        <p:sp>
          <p:nvSpPr>
            <p:cNvPr id="15366" name="直接连接符 11"/>
            <p:cNvSpPr/>
            <p:nvPr/>
          </p:nvSpPr>
          <p:spPr>
            <a:xfrm flipV="1">
              <a:off x="5584406" y="0"/>
              <a:ext cx="1244705" cy="1118860"/>
            </a:xfrm>
            <a:prstGeom prst="line">
              <a:avLst/>
            </a:prstGeom>
            <a:ln w="28575">
              <a:headEnd type="oval" w="med" len="med"/>
              <a:tailEnd type="none" w="med" len="med"/>
            </a:ln>
          </p:spPr>
          <p:style>
            <a:lnRef idx="1">
              <a:schemeClr val="accent1"/>
            </a:lnRef>
            <a:fillRef idx="0">
              <a:schemeClr val="accent1"/>
            </a:fillRef>
            <a:effectRef idx="0">
              <a:schemeClr val="accent1"/>
            </a:effectRef>
            <a:fontRef idx="minor">
              <a:schemeClr val="tx1"/>
            </a:fontRef>
          </p:style>
        </p:sp>
      </p:grpSp>
      <p:grpSp>
        <p:nvGrpSpPr>
          <p:cNvPr id="15369" name="组合 30"/>
          <p:cNvGrpSpPr/>
          <p:nvPr/>
        </p:nvGrpSpPr>
        <p:grpSpPr>
          <a:xfrm>
            <a:off x="7268757" y="1402080"/>
            <a:ext cx="2327998" cy="645160"/>
            <a:chOff x="-88" y="0"/>
            <a:chExt cx="2328403" cy="645816"/>
          </a:xfrm>
        </p:grpSpPr>
        <p:grpSp>
          <p:nvGrpSpPr>
            <p:cNvPr id="15370" name="组合 31"/>
            <p:cNvGrpSpPr/>
            <p:nvPr/>
          </p:nvGrpSpPr>
          <p:grpSpPr>
            <a:xfrm>
              <a:off x="0" y="0"/>
              <a:ext cx="2328315" cy="645816"/>
              <a:chOff x="0" y="0"/>
              <a:chExt cx="2328315" cy="645816"/>
            </a:xfrm>
          </p:grpSpPr>
          <p:sp>
            <p:nvSpPr>
              <p:cNvPr id="15371" name="TextBox 33"/>
              <p:cNvSpPr/>
              <p:nvPr/>
            </p:nvSpPr>
            <p:spPr>
              <a:xfrm>
                <a:off x="459084" y="309476"/>
                <a:ext cx="1357332" cy="307017"/>
              </a:xfrm>
              <a:prstGeom prst="rect">
                <a:avLst/>
              </a:prstGeom>
              <a:ln w="28575">
                <a:noFill/>
                <a:headEnd type="oval" w="med" len="med"/>
                <a:tailEnd type="none" w="med" len="med"/>
              </a:ln>
            </p:spPr>
            <p:style>
              <a:lnRef idx="1">
                <a:schemeClr val="accent1"/>
              </a:lnRef>
              <a:fillRef idx="0">
                <a:schemeClr val="accent1"/>
              </a:fillRef>
              <a:effectRef idx="0">
                <a:schemeClr val="accent1"/>
              </a:effectRef>
              <a:fontRef idx="minor">
                <a:schemeClr val="tx1"/>
              </a:fontRef>
            </p:style>
            <p:txBody>
              <a:bodyPr anchor="t">
                <a:spAutoFit/>
              </a:bodyPr>
              <a:p>
                <a:r>
                  <a:rPr lang="zh-CN" sz="1400" dirty="0">
                    <a:solidFill>
                      <a:schemeClr val="tx1"/>
                    </a:solidFill>
                    <a:latin typeface="微软雅黑 Light" panose="020B0502040204020203" pitchFamily="34" charset="-122"/>
                    <a:ea typeface="微软雅黑 Light" panose="020B0502040204020203" pitchFamily="34" charset="-122"/>
                    <a:cs typeface="微软雅黑 Light" panose="020B0502040204020203" pitchFamily="34" charset="-122"/>
                    <a:sym typeface="微软雅黑" panose="020B0503020204020204" charset="-122"/>
                  </a:rPr>
                  <a:t>模块化重构</a:t>
                </a:r>
                <a:r>
                  <a:rPr lang="zh-CN" altLang="en-US" sz="1400" dirty="0">
                    <a:solidFill>
                      <a:schemeClr val="tx1"/>
                    </a:solidFill>
                    <a:latin typeface="微软雅黑 Light" panose="020B0502040204020203" pitchFamily="34" charset="-122"/>
                    <a:ea typeface="微软雅黑 Light" panose="020B0502040204020203" pitchFamily="34" charset="-122"/>
                    <a:cs typeface="微软雅黑 Light" panose="020B0502040204020203" pitchFamily="34" charset="-122"/>
                    <a:sym typeface="微软雅黑" panose="020B0503020204020204" charset="-122"/>
                  </a:rPr>
                  <a:t> </a:t>
                </a:r>
                <a:endParaRPr lang="zh-CN" altLang="en-US" sz="1400" dirty="0">
                  <a:solidFill>
                    <a:schemeClr val="tx1"/>
                  </a:solidFill>
                  <a:latin typeface="微软雅黑 Light" panose="020B0502040204020203" pitchFamily="34" charset="-122"/>
                  <a:ea typeface="微软雅黑 Light" panose="020B0502040204020203" pitchFamily="34" charset="-122"/>
                  <a:cs typeface="微软雅黑 Light" panose="020B0502040204020203" pitchFamily="34" charset="-122"/>
                  <a:sym typeface="微软雅黑" panose="020B0503020204020204" charset="-122"/>
                </a:endParaRPr>
              </a:p>
            </p:txBody>
          </p:sp>
          <p:sp>
            <p:nvSpPr>
              <p:cNvPr id="15372" name="流程图: 联系 34"/>
              <p:cNvSpPr/>
              <p:nvPr/>
            </p:nvSpPr>
            <p:spPr>
              <a:xfrm>
                <a:off x="0" y="36104"/>
                <a:ext cx="471063" cy="471063"/>
              </a:xfrm>
              <a:prstGeom prst="flowChartConnector">
                <a:avLst/>
              </a:prstGeom>
              <a:ln w="28575">
                <a:headEnd type="oval" w="med" len="med"/>
                <a:tailEnd type="none" w="med" len="med"/>
              </a:ln>
            </p:spPr>
            <p:style>
              <a:lnRef idx="1">
                <a:schemeClr val="accent1"/>
              </a:lnRef>
              <a:fillRef idx="0">
                <a:schemeClr val="accent1"/>
              </a:fillRef>
              <a:effectRef idx="0">
                <a:schemeClr val="accent1"/>
              </a:effectRef>
              <a:fontRef idx="minor">
                <a:schemeClr val="tx1"/>
              </a:fontRef>
            </p:style>
            <p:txBody>
              <a:bodyPr anchor="ctr"/>
              <a:p>
                <a:pPr algn="ctr"/>
                <a:endParaRPr lang="zh-CN" altLang="zh-CN" dirty="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sp>
            <p:nvSpPr>
              <p:cNvPr id="15373" name="TextBox 35"/>
              <p:cNvSpPr/>
              <p:nvPr/>
            </p:nvSpPr>
            <p:spPr>
              <a:xfrm>
                <a:off x="459185" y="0"/>
                <a:ext cx="1869130" cy="645816"/>
              </a:xfrm>
              <a:prstGeom prst="rect">
                <a:avLst/>
              </a:prstGeom>
              <a:ln w="28575">
                <a:noFill/>
                <a:headEnd type="oval" w="med" len="med"/>
                <a:tailEnd type="none" w="med" len="med"/>
              </a:ln>
            </p:spPr>
            <p:style>
              <a:lnRef idx="1">
                <a:schemeClr val="accent1"/>
              </a:lnRef>
              <a:fillRef idx="0">
                <a:schemeClr val="accent1"/>
              </a:fillRef>
              <a:effectRef idx="0">
                <a:schemeClr val="accent1"/>
              </a:effectRef>
              <a:fontRef idx="minor">
                <a:schemeClr val="tx1"/>
              </a:fontRef>
            </p:style>
            <p:txBody>
              <a:bodyPr wrap="square" anchor="t">
                <a:spAutoFit/>
              </a:bodyPr>
              <a:p>
                <a:r>
                  <a:rPr lang="en-US" altLang="zh-CN" b="1" dirty="0">
                    <a:solidFill>
                      <a:schemeClr val="tx1"/>
                    </a:solidFill>
                    <a:latin typeface="微软雅黑 Light" panose="020B0502040204020203" pitchFamily="34" charset="-122"/>
                    <a:ea typeface="微软雅黑 Light" panose="020B0502040204020203" pitchFamily="34" charset="-122"/>
                    <a:sym typeface="微软雅黑" panose="020B0503020204020204" charset="-122"/>
                  </a:rPr>
                  <a:t>XCS3 </a:t>
                </a:r>
                <a:r>
                  <a:rPr lang="en-US" altLang="zh-CN" sz="1400" dirty="0">
                    <a:latin typeface="微软雅黑 Light" panose="020B0502040204020203" pitchFamily="34" charset="-122"/>
                    <a:ea typeface="微软雅黑 Light" panose="020B0502040204020203" pitchFamily="34" charset="-122"/>
                    <a:sym typeface="微软雅黑" panose="020B0503020204020204" charset="-122"/>
                  </a:rPr>
                  <a:t>(2015</a:t>
                </a:r>
                <a:r>
                  <a:rPr lang="zh-CN" altLang="en-US" sz="1400" dirty="0">
                    <a:latin typeface="微软雅黑 Light" panose="020B0502040204020203" pitchFamily="34" charset="-122"/>
                    <a:ea typeface="微软雅黑 Light" panose="020B0502040204020203" pitchFamily="34" charset="-122"/>
                    <a:sym typeface="微软雅黑" panose="020B0503020204020204" charset="-122"/>
                  </a:rPr>
                  <a:t>年</a:t>
                </a:r>
                <a:r>
                  <a:rPr lang="en-US" altLang="zh-CN" sz="1400" dirty="0">
                    <a:latin typeface="微软雅黑 Light" panose="020B0502040204020203" pitchFamily="34" charset="-122"/>
                    <a:ea typeface="微软雅黑 Light" panose="020B0502040204020203" pitchFamily="34" charset="-122"/>
                    <a:sym typeface="微软雅黑" panose="020B0503020204020204" charset="-122"/>
                  </a:rPr>
                  <a:t>)</a:t>
                </a:r>
                <a:endParaRPr lang="en-US" altLang="zh-CN" dirty="0">
                  <a:solidFill>
                    <a:schemeClr val="tx1"/>
                  </a:solidFill>
                  <a:latin typeface="微软雅黑 Light" panose="020B0502040204020203" pitchFamily="34" charset="-122"/>
                  <a:ea typeface="微软雅黑 Light" panose="020B0502040204020203" pitchFamily="34" charset="-122"/>
                  <a:sym typeface="微软雅黑" panose="020B0503020204020204" charset="-122"/>
                </a:endParaRPr>
              </a:p>
              <a:p>
                <a:endParaRPr lang="en-US" altLang="zh-CN" b="1" dirty="0">
                  <a:solidFill>
                    <a:schemeClr val="tx1"/>
                  </a:solidFill>
                  <a:latin typeface="微软雅黑 Light" panose="020B0502040204020203" pitchFamily="34" charset="-122"/>
                  <a:ea typeface="微软雅黑 Light" panose="020B0502040204020203" pitchFamily="34" charset="-122"/>
                  <a:sym typeface="微软雅黑" panose="020B0503020204020204" charset="-122"/>
                </a:endParaRPr>
              </a:p>
            </p:txBody>
          </p:sp>
        </p:grpSp>
        <p:sp>
          <p:nvSpPr>
            <p:cNvPr id="15374" name="TextBox 32"/>
            <p:cNvSpPr/>
            <p:nvPr/>
          </p:nvSpPr>
          <p:spPr>
            <a:xfrm>
              <a:off x="-88" y="72308"/>
              <a:ext cx="471064" cy="399186"/>
            </a:xfrm>
            <a:prstGeom prst="rect">
              <a:avLst/>
            </a:prstGeom>
            <a:ln w="28575">
              <a:noFill/>
              <a:headEnd type="oval" w="med" len="med"/>
              <a:tailEnd type="none" w="med" len="med"/>
            </a:ln>
          </p:spPr>
          <p:style>
            <a:lnRef idx="1">
              <a:schemeClr val="accent1"/>
            </a:lnRef>
            <a:fillRef idx="0">
              <a:schemeClr val="accent1"/>
            </a:fillRef>
            <a:effectRef idx="0">
              <a:schemeClr val="accent1"/>
            </a:effectRef>
            <a:fontRef idx="minor">
              <a:schemeClr val="tx1"/>
            </a:fontRef>
          </p:style>
          <p:txBody>
            <a:bodyPr anchor="t">
              <a:spAutoFit/>
            </a:bodyPr>
            <a:p>
              <a:r>
                <a:rPr lang="en-US" altLang="zh-CN" sz="2000" b="1" dirty="0">
                  <a:solidFill>
                    <a:schemeClr val="tx1"/>
                  </a:solidFill>
                  <a:latin typeface="微软雅黑 Light" panose="020B0502040204020203" pitchFamily="34" charset="-122"/>
                  <a:ea typeface="微软雅黑 Light" panose="020B0502040204020203" pitchFamily="34" charset="-122"/>
                  <a:sym typeface="Calibri" panose="020F0502020204030204" charset="0"/>
                </a:rPr>
                <a:t>04</a:t>
              </a:r>
              <a:endParaRPr lang="en-US" altLang="zh-CN" sz="2000" b="1" dirty="0">
                <a:solidFill>
                  <a:schemeClr val="tx1"/>
                </a:solidFill>
                <a:latin typeface="微软雅黑 Light" panose="020B0502040204020203" pitchFamily="34" charset="-122"/>
                <a:ea typeface="微软雅黑 Light" panose="020B0502040204020203" pitchFamily="34" charset="-122"/>
                <a:sym typeface="Calibri" panose="020F0502020204030204" charset="0"/>
              </a:endParaRPr>
            </a:p>
          </p:txBody>
        </p:sp>
      </p:grpSp>
      <p:grpSp>
        <p:nvGrpSpPr>
          <p:cNvPr id="2" name="组合 30"/>
          <p:cNvGrpSpPr/>
          <p:nvPr/>
        </p:nvGrpSpPr>
        <p:grpSpPr>
          <a:xfrm>
            <a:off x="3357157" y="2044065"/>
            <a:ext cx="2653118" cy="831215"/>
            <a:chOff x="-88" y="0"/>
            <a:chExt cx="2653580" cy="832060"/>
          </a:xfrm>
        </p:grpSpPr>
        <p:grpSp>
          <p:nvGrpSpPr>
            <p:cNvPr id="5" name="组合 31"/>
            <p:cNvGrpSpPr/>
            <p:nvPr/>
          </p:nvGrpSpPr>
          <p:grpSpPr>
            <a:xfrm>
              <a:off x="0" y="0"/>
              <a:ext cx="2653492" cy="832060"/>
              <a:chOff x="0" y="0"/>
              <a:chExt cx="2653492" cy="832060"/>
            </a:xfrm>
          </p:grpSpPr>
          <p:sp>
            <p:nvSpPr>
              <p:cNvPr id="9" name="TextBox 33"/>
              <p:cNvSpPr/>
              <p:nvPr/>
            </p:nvSpPr>
            <p:spPr>
              <a:xfrm>
                <a:off x="459185" y="309559"/>
                <a:ext cx="2194307" cy="522501"/>
              </a:xfrm>
              <a:prstGeom prst="rect">
                <a:avLst/>
              </a:prstGeom>
              <a:ln w="28575">
                <a:noFill/>
                <a:headEnd type="oval" w="med" len="med"/>
                <a:tailEnd type="none" w="med" len="med"/>
              </a:ln>
            </p:spPr>
            <p:style>
              <a:lnRef idx="1">
                <a:schemeClr val="accent1"/>
              </a:lnRef>
              <a:fillRef idx="0">
                <a:schemeClr val="accent1"/>
              </a:fillRef>
              <a:effectRef idx="0">
                <a:schemeClr val="accent1"/>
              </a:effectRef>
              <a:fontRef idx="minor">
                <a:schemeClr val="tx1"/>
              </a:fontRef>
            </p:style>
            <p:txBody>
              <a:bodyPr wrap="square" anchor="t">
                <a:spAutoFit/>
              </a:bodyPr>
              <a:p>
                <a:r>
                  <a:rPr lang="zh-CN" sz="1400" dirty="0">
                    <a:solidFill>
                      <a:schemeClr val="tx1"/>
                    </a:solidFill>
                    <a:latin typeface="微软雅黑 Light" panose="020B0502040204020203" pitchFamily="34" charset="-122"/>
                    <a:ea typeface="微软雅黑 Light" panose="020B0502040204020203" pitchFamily="34" charset="-122"/>
                    <a:cs typeface="微软雅黑 Light" panose="020B0502040204020203" pitchFamily="34" charset="-122"/>
                    <a:sym typeface="微软雅黑" panose="020B0503020204020204" charset="-122"/>
                  </a:rPr>
                  <a:t>一个包含远程可视化功能的企业级</a:t>
                </a:r>
                <a:r>
                  <a:rPr lang="en-US" altLang="zh-CN" sz="1400" dirty="0">
                    <a:solidFill>
                      <a:schemeClr val="tx1"/>
                    </a:solidFill>
                    <a:latin typeface="微软雅黑 Light" panose="020B0502040204020203" pitchFamily="34" charset="-122"/>
                    <a:ea typeface="微软雅黑 Light" panose="020B0502040204020203" pitchFamily="34" charset="-122"/>
                    <a:cs typeface="微软雅黑 Light" panose="020B0502040204020203" pitchFamily="34" charset="-122"/>
                    <a:sym typeface="微软雅黑" panose="020B0503020204020204" charset="-122"/>
                  </a:rPr>
                  <a:t>HPC</a:t>
                </a:r>
                <a:r>
                  <a:rPr lang="zh-CN" altLang="en-US" sz="1400" dirty="0">
                    <a:solidFill>
                      <a:schemeClr val="tx1"/>
                    </a:solidFill>
                    <a:latin typeface="微软雅黑 Light" panose="020B0502040204020203" pitchFamily="34" charset="-122"/>
                    <a:ea typeface="微软雅黑 Light" panose="020B0502040204020203" pitchFamily="34" charset="-122"/>
                    <a:cs typeface="微软雅黑 Light" panose="020B0502040204020203" pitchFamily="34" charset="-122"/>
                    <a:sym typeface="微软雅黑" panose="020B0503020204020204" charset="-122"/>
                  </a:rPr>
                  <a:t>门户</a:t>
                </a:r>
                <a:endParaRPr lang="zh-CN" altLang="en-US" sz="1400" dirty="0">
                  <a:solidFill>
                    <a:schemeClr val="tx1"/>
                  </a:solidFill>
                  <a:latin typeface="微软雅黑 Light" panose="020B0502040204020203" pitchFamily="34" charset="-122"/>
                  <a:ea typeface="微软雅黑 Light" panose="020B0502040204020203" pitchFamily="34" charset="-122"/>
                  <a:cs typeface="微软雅黑 Light" panose="020B0502040204020203" pitchFamily="34" charset="-122"/>
                  <a:sym typeface="微软雅黑" panose="020B0503020204020204" charset="-122"/>
                </a:endParaRPr>
              </a:p>
            </p:txBody>
          </p:sp>
          <p:sp>
            <p:nvSpPr>
              <p:cNvPr id="10" name="流程图: 联系 34"/>
              <p:cNvSpPr/>
              <p:nvPr/>
            </p:nvSpPr>
            <p:spPr>
              <a:xfrm>
                <a:off x="0" y="36104"/>
                <a:ext cx="471063" cy="471063"/>
              </a:xfrm>
              <a:prstGeom prst="flowChartConnector">
                <a:avLst/>
              </a:prstGeom>
              <a:ln w="28575">
                <a:headEnd type="oval" w="med" len="med"/>
                <a:tailEnd type="none" w="med" len="med"/>
              </a:ln>
            </p:spPr>
            <p:style>
              <a:lnRef idx="1">
                <a:schemeClr val="accent1"/>
              </a:lnRef>
              <a:fillRef idx="0">
                <a:schemeClr val="accent1"/>
              </a:fillRef>
              <a:effectRef idx="0">
                <a:schemeClr val="accent1"/>
              </a:effectRef>
              <a:fontRef idx="minor">
                <a:schemeClr val="tx1"/>
              </a:fontRef>
            </p:style>
            <p:txBody>
              <a:bodyPr anchor="ctr"/>
              <a:p>
                <a:pPr algn="ctr"/>
                <a:endParaRPr lang="zh-CN" altLang="zh-CN" dirty="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sp>
            <p:nvSpPr>
              <p:cNvPr id="12" name="TextBox 35"/>
              <p:cNvSpPr/>
              <p:nvPr/>
            </p:nvSpPr>
            <p:spPr>
              <a:xfrm>
                <a:off x="459185" y="0"/>
                <a:ext cx="1747824" cy="645816"/>
              </a:xfrm>
              <a:prstGeom prst="rect">
                <a:avLst/>
              </a:prstGeom>
              <a:ln w="28575">
                <a:noFill/>
                <a:headEnd type="oval" w="med" len="med"/>
                <a:tailEnd type="none" w="med" len="med"/>
              </a:ln>
            </p:spPr>
            <p:style>
              <a:lnRef idx="1">
                <a:schemeClr val="accent1"/>
              </a:lnRef>
              <a:fillRef idx="0">
                <a:schemeClr val="accent1"/>
              </a:fillRef>
              <a:effectRef idx="0">
                <a:schemeClr val="accent1"/>
              </a:effectRef>
              <a:fontRef idx="minor">
                <a:schemeClr val="tx1"/>
              </a:fontRef>
            </p:style>
            <p:txBody>
              <a:bodyPr wrap="square" anchor="t">
                <a:spAutoFit/>
              </a:bodyPr>
              <a:p>
                <a:r>
                  <a:rPr lang="en-US" altLang="zh-CN" b="1" dirty="0">
                    <a:solidFill>
                      <a:schemeClr val="tx1"/>
                    </a:solidFill>
                    <a:latin typeface="微软雅黑 Light" panose="020B0502040204020203" pitchFamily="34" charset="-122"/>
                    <a:ea typeface="微软雅黑 Light" panose="020B0502040204020203" pitchFamily="34" charset="-122"/>
                    <a:sym typeface="微软雅黑" panose="020B0503020204020204" charset="-122"/>
                  </a:rPr>
                  <a:t>XCS1</a:t>
                </a:r>
                <a:r>
                  <a:rPr lang="zh-CN" altLang="en-US" dirty="0">
                    <a:latin typeface="微软雅黑 Light" panose="020B0502040204020203" pitchFamily="34" charset="-122"/>
                    <a:ea typeface="微软雅黑 Light" panose="020B0502040204020203" pitchFamily="34" charset="-122"/>
                    <a:sym typeface="微软雅黑" panose="020B0503020204020204" charset="-122"/>
                  </a:rPr>
                  <a:t> </a:t>
                </a:r>
                <a:r>
                  <a:rPr lang="en-US" altLang="zh-CN" sz="1400" dirty="0">
                    <a:latin typeface="微软雅黑 Light" panose="020B0502040204020203" pitchFamily="34" charset="-122"/>
                    <a:ea typeface="微软雅黑 Light" panose="020B0502040204020203" pitchFamily="34" charset="-122"/>
                    <a:sym typeface="微软雅黑" panose="020B0503020204020204" charset="-122"/>
                  </a:rPr>
                  <a:t>(2009</a:t>
                </a:r>
                <a:r>
                  <a:rPr lang="zh-CN" altLang="en-US" sz="1400" dirty="0">
                    <a:latin typeface="微软雅黑 Light" panose="020B0502040204020203" pitchFamily="34" charset="-122"/>
                    <a:ea typeface="微软雅黑 Light" panose="020B0502040204020203" pitchFamily="34" charset="-122"/>
                    <a:sym typeface="微软雅黑" panose="020B0503020204020204" charset="-122"/>
                  </a:rPr>
                  <a:t>年</a:t>
                </a:r>
                <a:r>
                  <a:rPr lang="en-US" altLang="zh-CN" sz="1400" dirty="0">
                    <a:latin typeface="微软雅黑 Light" panose="020B0502040204020203" pitchFamily="34" charset="-122"/>
                    <a:ea typeface="微软雅黑 Light" panose="020B0502040204020203" pitchFamily="34" charset="-122"/>
                    <a:sym typeface="微软雅黑" panose="020B0503020204020204" charset="-122"/>
                  </a:rPr>
                  <a:t>)</a:t>
                </a:r>
                <a:endParaRPr lang="en-US" altLang="zh-CN" dirty="0">
                  <a:solidFill>
                    <a:schemeClr val="tx1"/>
                  </a:solidFill>
                  <a:latin typeface="微软雅黑 Light" panose="020B0502040204020203" pitchFamily="34" charset="-122"/>
                  <a:ea typeface="微软雅黑 Light" panose="020B0502040204020203" pitchFamily="34" charset="-122"/>
                  <a:sym typeface="微软雅黑" panose="020B0503020204020204" charset="-122"/>
                </a:endParaRPr>
              </a:p>
              <a:p>
                <a:endParaRPr lang="en-US" altLang="zh-CN" b="1" dirty="0">
                  <a:solidFill>
                    <a:schemeClr val="tx1"/>
                  </a:solidFill>
                  <a:latin typeface="微软雅黑 Light" panose="020B0502040204020203" pitchFamily="34" charset="-122"/>
                  <a:ea typeface="微软雅黑 Light" panose="020B0502040204020203" pitchFamily="34" charset="-122"/>
                  <a:sym typeface="微软雅黑" panose="020B0503020204020204" charset="-122"/>
                </a:endParaRPr>
              </a:p>
            </p:txBody>
          </p:sp>
        </p:grpSp>
        <p:sp>
          <p:nvSpPr>
            <p:cNvPr id="13" name="TextBox 32"/>
            <p:cNvSpPr/>
            <p:nvPr/>
          </p:nvSpPr>
          <p:spPr>
            <a:xfrm>
              <a:off x="-88" y="72308"/>
              <a:ext cx="471064" cy="399185"/>
            </a:xfrm>
            <a:prstGeom prst="rect">
              <a:avLst/>
            </a:prstGeom>
            <a:ln w="28575">
              <a:noFill/>
              <a:headEnd type="oval" w="med" len="med"/>
              <a:tailEnd type="none" w="med" len="med"/>
            </a:ln>
          </p:spPr>
          <p:style>
            <a:lnRef idx="1">
              <a:schemeClr val="accent1"/>
            </a:lnRef>
            <a:fillRef idx="0">
              <a:schemeClr val="accent1"/>
            </a:fillRef>
            <a:effectRef idx="0">
              <a:schemeClr val="accent1"/>
            </a:effectRef>
            <a:fontRef idx="minor">
              <a:schemeClr val="tx1"/>
            </a:fontRef>
          </p:style>
          <p:txBody>
            <a:bodyPr anchor="t">
              <a:spAutoFit/>
            </a:bodyPr>
            <a:p>
              <a:r>
                <a:rPr lang="en-US" altLang="zh-CN" sz="2000" b="1" dirty="0">
                  <a:solidFill>
                    <a:schemeClr val="tx1"/>
                  </a:solidFill>
                  <a:latin typeface="微软雅黑 Light" panose="020B0502040204020203" pitchFamily="34" charset="-122"/>
                  <a:ea typeface="微软雅黑 Light" panose="020B0502040204020203" pitchFamily="34" charset="-122"/>
                  <a:sym typeface="Calibri" panose="020F0502020204030204" charset="0"/>
                </a:rPr>
                <a:t>02</a:t>
              </a:r>
              <a:endParaRPr lang="en-US" altLang="zh-CN" sz="2000" b="1" dirty="0">
                <a:solidFill>
                  <a:schemeClr val="tx1"/>
                </a:solidFill>
                <a:latin typeface="微软雅黑 Light" panose="020B0502040204020203" pitchFamily="34" charset="-122"/>
                <a:ea typeface="微软雅黑 Light" panose="020B0502040204020203" pitchFamily="34" charset="-122"/>
                <a:sym typeface="Calibri" panose="020F0502020204030204" charset="0"/>
              </a:endParaRPr>
            </a:p>
          </p:txBody>
        </p:sp>
      </p:grpSp>
      <p:grpSp>
        <p:nvGrpSpPr>
          <p:cNvPr id="14" name="组合 30"/>
          <p:cNvGrpSpPr/>
          <p:nvPr/>
        </p:nvGrpSpPr>
        <p:grpSpPr>
          <a:xfrm>
            <a:off x="1807757" y="4425315"/>
            <a:ext cx="2884893" cy="831215"/>
            <a:chOff x="-88" y="0"/>
            <a:chExt cx="2885395" cy="832060"/>
          </a:xfrm>
        </p:grpSpPr>
        <p:grpSp>
          <p:nvGrpSpPr>
            <p:cNvPr id="15" name="组合 31"/>
            <p:cNvGrpSpPr/>
            <p:nvPr/>
          </p:nvGrpSpPr>
          <p:grpSpPr>
            <a:xfrm>
              <a:off x="0" y="0"/>
              <a:ext cx="2885307" cy="832060"/>
              <a:chOff x="0" y="0"/>
              <a:chExt cx="2885307" cy="832060"/>
            </a:xfrm>
          </p:grpSpPr>
          <p:sp>
            <p:nvSpPr>
              <p:cNvPr id="16" name="TextBox 33"/>
              <p:cNvSpPr/>
              <p:nvPr/>
            </p:nvSpPr>
            <p:spPr>
              <a:xfrm>
                <a:off x="459185" y="309559"/>
                <a:ext cx="2426122" cy="522501"/>
              </a:xfrm>
              <a:prstGeom prst="rect">
                <a:avLst/>
              </a:prstGeom>
              <a:ln w="28575">
                <a:noFill/>
                <a:headEnd type="oval" w="med" len="med"/>
                <a:tailEnd type="none" w="med" len="med"/>
              </a:ln>
            </p:spPr>
            <p:style>
              <a:lnRef idx="1">
                <a:schemeClr val="accent1"/>
              </a:lnRef>
              <a:fillRef idx="0">
                <a:schemeClr val="accent1"/>
              </a:fillRef>
              <a:effectRef idx="0">
                <a:schemeClr val="accent1"/>
              </a:effectRef>
              <a:fontRef idx="minor">
                <a:schemeClr val="tx1"/>
              </a:fontRef>
            </p:style>
            <p:txBody>
              <a:bodyPr wrap="square" anchor="t">
                <a:spAutoFit/>
              </a:bodyPr>
              <a:p>
                <a:r>
                  <a:rPr lang="zh-CN" altLang="en-US" sz="1400" dirty="0">
                    <a:solidFill>
                      <a:schemeClr val="tx1"/>
                    </a:solidFill>
                    <a:latin typeface="微软雅黑 Light" panose="020B0502040204020203" pitchFamily="34" charset="-122"/>
                    <a:ea typeface="微软雅黑 Light" panose="020B0502040204020203" pitchFamily="34" charset="-122"/>
                    <a:cs typeface="微软雅黑 Light" panose="020B0502040204020203" pitchFamily="34" charset="-122"/>
                    <a:sym typeface="微软雅黑" panose="020B0503020204020204" charset="-122"/>
                  </a:rPr>
                  <a:t>一个简单的基于Tomcat/JSP/</a:t>
                </a:r>
                <a:endParaRPr lang="zh-CN" altLang="en-US" sz="1400" dirty="0">
                  <a:solidFill>
                    <a:schemeClr val="tx1"/>
                  </a:solidFill>
                  <a:latin typeface="微软雅黑 Light" panose="020B0502040204020203" pitchFamily="34" charset="-122"/>
                  <a:ea typeface="微软雅黑 Light" panose="020B0502040204020203" pitchFamily="34" charset="-122"/>
                  <a:cs typeface="微软雅黑 Light" panose="020B0502040204020203" pitchFamily="34" charset="-122"/>
                  <a:sym typeface="微软雅黑" panose="020B0503020204020204" charset="-122"/>
                </a:endParaRPr>
              </a:p>
              <a:p>
                <a:r>
                  <a:rPr lang="zh-CN" altLang="en-US" sz="1400" dirty="0">
                    <a:solidFill>
                      <a:schemeClr val="tx1"/>
                    </a:solidFill>
                    <a:latin typeface="微软雅黑 Light" panose="020B0502040204020203" pitchFamily="34" charset="-122"/>
                    <a:ea typeface="微软雅黑 Light" panose="020B0502040204020203" pitchFamily="34" charset="-122"/>
                    <a:cs typeface="微软雅黑 Light" panose="020B0502040204020203" pitchFamily="34" charset="-122"/>
                    <a:sym typeface="微软雅黑" panose="020B0503020204020204" charset="-122"/>
                  </a:rPr>
                  <a:t>Servlet的门户</a:t>
                </a:r>
                <a:endParaRPr lang="zh-CN" altLang="en-US" sz="1400" dirty="0">
                  <a:solidFill>
                    <a:schemeClr val="tx1"/>
                  </a:solidFill>
                  <a:latin typeface="微软雅黑 Light" panose="020B0502040204020203" pitchFamily="34" charset="-122"/>
                  <a:ea typeface="微软雅黑 Light" panose="020B0502040204020203" pitchFamily="34" charset="-122"/>
                  <a:cs typeface="微软雅黑 Light" panose="020B0502040204020203" pitchFamily="34" charset="-122"/>
                  <a:sym typeface="微软雅黑" panose="020B0503020204020204" charset="-122"/>
                </a:endParaRPr>
              </a:p>
            </p:txBody>
          </p:sp>
          <p:sp>
            <p:nvSpPr>
              <p:cNvPr id="17" name="流程图: 联系 34"/>
              <p:cNvSpPr/>
              <p:nvPr/>
            </p:nvSpPr>
            <p:spPr>
              <a:xfrm>
                <a:off x="0" y="36104"/>
                <a:ext cx="471063" cy="471063"/>
              </a:xfrm>
              <a:prstGeom prst="flowChartConnector">
                <a:avLst/>
              </a:prstGeom>
              <a:ln w="28575">
                <a:headEnd type="oval" w="med" len="med"/>
                <a:tailEnd type="none" w="med" len="med"/>
              </a:ln>
            </p:spPr>
            <p:style>
              <a:lnRef idx="1">
                <a:schemeClr val="accent1"/>
              </a:lnRef>
              <a:fillRef idx="0">
                <a:schemeClr val="accent1"/>
              </a:fillRef>
              <a:effectRef idx="0">
                <a:schemeClr val="accent1"/>
              </a:effectRef>
              <a:fontRef idx="minor">
                <a:schemeClr val="tx1"/>
              </a:fontRef>
            </p:style>
            <p:txBody>
              <a:bodyPr anchor="ctr"/>
              <a:p>
                <a:pPr algn="ctr"/>
                <a:endParaRPr lang="zh-CN" altLang="zh-CN" dirty="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sp>
            <p:nvSpPr>
              <p:cNvPr id="18" name="TextBox 35"/>
              <p:cNvSpPr/>
              <p:nvPr/>
            </p:nvSpPr>
            <p:spPr>
              <a:xfrm>
                <a:off x="459185" y="0"/>
                <a:ext cx="1947249" cy="368674"/>
              </a:xfrm>
              <a:prstGeom prst="rect">
                <a:avLst/>
              </a:prstGeom>
              <a:ln w="28575">
                <a:noFill/>
                <a:headEnd type="oval" w="med" len="med"/>
                <a:tailEnd type="none" w="med" len="med"/>
              </a:ln>
            </p:spPr>
            <p:style>
              <a:lnRef idx="1">
                <a:schemeClr val="accent1"/>
              </a:lnRef>
              <a:fillRef idx="0">
                <a:schemeClr val="accent1"/>
              </a:fillRef>
              <a:effectRef idx="0">
                <a:schemeClr val="accent1"/>
              </a:effectRef>
              <a:fontRef idx="minor">
                <a:schemeClr val="tx1"/>
              </a:fontRef>
            </p:style>
            <p:txBody>
              <a:bodyPr wrap="square" anchor="t">
                <a:spAutoFit/>
              </a:bodyPr>
              <a:p>
                <a:r>
                  <a:rPr lang="zh-CN" altLang="en-US" b="1" dirty="0">
                    <a:solidFill>
                      <a:schemeClr val="tx1"/>
                    </a:solidFill>
                    <a:latin typeface="微软雅黑 Light" panose="020B0502040204020203" pitchFamily="34" charset="-122"/>
                    <a:ea typeface="微软雅黑 Light" panose="020B0502040204020203" pitchFamily="34" charset="-122"/>
                    <a:sym typeface="微软雅黑" panose="020B0503020204020204" charset="-122"/>
                  </a:rPr>
                  <a:t>eBatch</a:t>
                </a:r>
                <a:r>
                  <a:rPr lang="zh-CN" altLang="en-US" sz="1400" dirty="0">
                    <a:solidFill>
                      <a:schemeClr val="tx1"/>
                    </a:solidFill>
                    <a:latin typeface="微软雅黑 Light" panose="020B0502040204020203" pitchFamily="34" charset="-122"/>
                    <a:ea typeface="微软雅黑 Light" panose="020B0502040204020203" pitchFamily="34" charset="-122"/>
                    <a:sym typeface="微软雅黑" panose="020B0503020204020204" charset="-122"/>
                  </a:rPr>
                  <a:t> </a:t>
                </a:r>
                <a:r>
                  <a:rPr lang="en-US" altLang="zh-CN" sz="1400" dirty="0">
                    <a:solidFill>
                      <a:schemeClr val="tx1"/>
                    </a:solidFill>
                    <a:latin typeface="微软雅黑 Light" panose="020B0502040204020203" pitchFamily="34" charset="-122"/>
                    <a:ea typeface="微软雅黑 Light" panose="020B0502040204020203" pitchFamily="34" charset="-122"/>
                    <a:sym typeface="微软雅黑" panose="020B0503020204020204" charset="-122"/>
                  </a:rPr>
                  <a:t>(2004</a:t>
                </a:r>
                <a:r>
                  <a:rPr lang="zh-CN" altLang="en-US" sz="1400" dirty="0">
                    <a:solidFill>
                      <a:schemeClr val="tx1"/>
                    </a:solidFill>
                    <a:latin typeface="微软雅黑 Light" panose="020B0502040204020203" pitchFamily="34" charset="-122"/>
                    <a:ea typeface="微软雅黑 Light" panose="020B0502040204020203" pitchFamily="34" charset="-122"/>
                    <a:sym typeface="微软雅黑" panose="020B0503020204020204" charset="-122"/>
                  </a:rPr>
                  <a:t>年左右</a:t>
                </a:r>
                <a:r>
                  <a:rPr lang="en-US" altLang="zh-CN" sz="1400" dirty="0">
                    <a:solidFill>
                      <a:schemeClr val="tx1"/>
                    </a:solidFill>
                    <a:latin typeface="微软雅黑 Light" panose="020B0502040204020203" pitchFamily="34" charset="-122"/>
                    <a:ea typeface="微软雅黑 Light" panose="020B0502040204020203" pitchFamily="34" charset="-122"/>
                    <a:sym typeface="微软雅黑" panose="020B0503020204020204" charset="-122"/>
                  </a:rPr>
                  <a:t>)</a:t>
                </a:r>
                <a:endParaRPr lang="en-US" altLang="zh-CN" sz="1400" dirty="0">
                  <a:solidFill>
                    <a:schemeClr val="tx1"/>
                  </a:solidFill>
                  <a:latin typeface="微软雅黑 Light" panose="020B0502040204020203" pitchFamily="34" charset="-122"/>
                  <a:ea typeface="微软雅黑 Light" panose="020B0502040204020203" pitchFamily="34" charset="-122"/>
                  <a:sym typeface="微软雅黑" panose="020B0503020204020204" charset="-122"/>
                </a:endParaRPr>
              </a:p>
            </p:txBody>
          </p:sp>
        </p:grpSp>
        <p:sp>
          <p:nvSpPr>
            <p:cNvPr id="22" name="TextBox 32"/>
            <p:cNvSpPr/>
            <p:nvPr/>
          </p:nvSpPr>
          <p:spPr>
            <a:xfrm>
              <a:off x="-88" y="72308"/>
              <a:ext cx="471064" cy="399186"/>
            </a:xfrm>
            <a:prstGeom prst="rect">
              <a:avLst/>
            </a:prstGeom>
            <a:ln w="28575">
              <a:noFill/>
              <a:headEnd type="oval" w="med" len="med"/>
              <a:tailEnd type="none" w="med" len="med"/>
            </a:ln>
          </p:spPr>
          <p:style>
            <a:lnRef idx="1">
              <a:schemeClr val="accent1"/>
            </a:lnRef>
            <a:fillRef idx="0">
              <a:schemeClr val="accent1"/>
            </a:fillRef>
            <a:effectRef idx="0">
              <a:schemeClr val="accent1"/>
            </a:effectRef>
            <a:fontRef idx="minor">
              <a:schemeClr val="tx1"/>
            </a:fontRef>
          </p:style>
          <p:txBody>
            <a:bodyPr anchor="t">
              <a:spAutoFit/>
            </a:bodyPr>
            <a:p>
              <a:r>
                <a:rPr lang="en-US" altLang="zh-CN" sz="2000" b="1" dirty="0">
                  <a:solidFill>
                    <a:schemeClr val="tx1"/>
                  </a:solidFill>
                  <a:latin typeface="微软雅黑 Light" panose="020B0502040204020203" pitchFamily="34" charset="-122"/>
                  <a:ea typeface="微软雅黑 Light" panose="020B0502040204020203" pitchFamily="34" charset="-122"/>
                  <a:sym typeface="Calibri" panose="020F0502020204030204" charset="0"/>
                </a:rPr>
                <a:t>01</a:t>
              </a:r>
              <a:endParaRPr lang="en-US" altLang="zh-CN" sz="2000" b="1" dirty="0">
                <a:solidFill>
                  <a:schemeClr val="tx1"/>
                </a:solidFill>
                <a:latin typeface="微软雅黑 Light" panose="020B0502040204020203" pitchFamily="34" charset="-122"/>
                <a:ea typeface="微软雅黑 Light" panose="020B0502040204020203" pitchFamily="34" charset="-122"/>
                <a:sym typeface="Calibri" panose="020F0502020204030204" charset="0"/>
              </a:endParaRPr>
            </a:p>
          </p:txBody>
        </p:sp>
      </p:grpSp>
      <p:grpSp>
        <p:nvGrpSpPr>
          <p:cNvPr id="23" name="组合 30"/>
          <p:cNvGrpSpPr/>
          <p:nvPr/>
        </p:nvGrpSpPr>
        <p:grpSpPr>
          <a:xfrm>
            <a:off x="5719357" y="3938270"/>
            <a:ext cx="3076663" cy="831215"/>
            <a:chOff x="-88" y="0"/>
            <a:chExt cx="3077198" cy="832060"/>
          </a:xfrm>
        </p:grpSpPr>
        <p:grpSp>
          <p:nvGrpSpPr>
            <p:cNvPr id="24" name="组合 31"/>
            <p:cNvGrpSpPr/>
            <p:nvPr/>
          </p:nvGrpSpPr>
          <p:grpSpPr>
            <a:xfrm>
              <a:off x="0" y="0"/>
              <a:ext cx="3077110" cy="832060"/>
              <a:chOff x="0" y="0"/>
              <a:chExt cx="3077110" cy="832060"/>
            </a:xfrm>
          </p:grpSpPr>
          <p:sp>
            <p:nvSpPr>
              <p:cNvPr id="25" name="TextBox 33"/>
              <p:cNvSpPr/>
              <p:nvPr/>
            </p:nvSpPr>
            <p:spPr>
              <a:xfrm>
                <a:off x="459185" y="309559"/>
                <a:ext cx="2617925" cy="522501"/>
              </a:xfrm>
              <a:prstGeom prst="rect">
                <a:avLst/>
              </a:prstGeom>
              <a:ln w="28575">
                <a:noFill/>
                <a:headEnd type="oval" w="med" len="med"/>
                <a:tailEnd type="none" w="med" len="med"/>
              </a:ln>
            </p:spPr>
            <p:style>
              <a:lnRef idx="1">
                <a:schemeClr val="accent1"/>
              </a:lnRef>
              <a:fillRef idx="0">
                <a:schemeClr val="accent1"/>
              </a:fillRef>
              <a:effectRef idx="0">
                <a:schemeClr val="accent1"/>
              </a:effectRef>
              <a:fontRef idx="minor">
                <a:schemeClr val="tx1"/>
              </a:fontRef>
            </p:style>
            <p:txBody>
              <a:bodyPr wrap="square" anchor="t">
                <a:spAutoFit/>
              </a:bodyPr>
              <a:p>
                <a:r>
                  <a:rPr lang="zh-CN" sz="1400" dirty="0">
                    <a:solidFill>
                      <a:schemeClr val="tx1"/>
                    </a:solidFill>
                    <a:latin typeface="微软雅黑 Light" panose="020B0502040204020203" pitchFamily="34" charset="-122"/>
                    <a:ea typeface="微软雅黑 Light" panose="020B0502040204020203" pitchFamily="34" charset="-122"/>
                    <a:cs typeface="微软雅黑 Light" panose="020B0502040204020203" pitchFamily="34" charset="-122"/>
                    <a:sym typeface="微软雅黑" panose="020B0503020204020204" charset="-122"/>
                  </a:rPr>
                  <a:t>改进了用户操作步骤，并增加了对远程可视化工具的支持</a:t>
                </a:r>
                <a:endParaRPr lang="zh-CN" sz="1400" dirty="0">
                  <a:solidFill>
                    <a:schemeClr val="tx1"/>
                  </a:solidFill>
                  <a:latin typeface="微软雅黑 Light" panose="020B0502040204020203" pitchFamily="34" charset="-122"/>
                  <a:ea typeface="微软雅黑 Light" panose="020B0502040204020203" pitchFamily="34" charset="-122"/>
                  <a:cs typeface="微软雅黑 Light" panose="020B0502040204020203" pitchFamily="34" charset="-122"/>
                  <a:sym typeface="微软雅黑" panose="020B0503020204020204" charset="-122"/>
                </a:endParaRPr>
              </a:p>
            </p:txBody>
          </p:sp>
          <p:sp>
            <p:nvSpPr>
              <p:cNvPr id="26" name="流程图: 联系 34"/>
              <p:cNvSpPr/>
              <p:nvPr/>
            </p:nvSpPr>
            <p:spPr>
              <a:xfrm>
                <a:off x="0" y="36104"/>
                <a:ext cx="471063" cy="471063"/>
              </a:xfrm>
              <a:prstGeom prst="flowChartConnector">
                <a:avLst/>
              </a:prstGeom>
              <a:ln w="28575">
                <a:headEnd type="oval" w="med" len="med"/>
                <a:tailEnd type="none" w="med" len="med"/>
              </a:ln>
            </p:spPr>
            <p:style>
              <a:lnRef idx="1">
                <a:schemeClr val="accent1"/>
              </a:lnRef>
              <a:fillRef idx="0">
                <a:schemeClr val="accent1"/>
              </a:fillRef>
              <a:effectRef idx="0">
                <a:schemeClr val="accent1"/>
              </a:effectRef>
              <a:fontRef idx="minor">
                <a:schemeClr val="tx1"/>
              </a:fontRef>
            </p:style>
            <p:txBody>
              <a:bodyPr anchor="ctr"/>
              <a:p>
                <a:pPr algn="ctr"/>
                <a:endParaRPr lang="zh-CN" altLang="zh-CN" dirty="0">
                  <a:solidFill>
                    <a:srgbClr val="FFFFFF"/>
                  </a:solidFill>
                  <a:latin typeface="宋体" panose="02010600030101010101" pitchFamily="2" charset="-122"/>
                  <a:ea typeface="宋体" panose="02010600030101010101" pitchFamily="2" charset="-122"/>
                  <a:sym typeface="宋体" panose="02010600030101010101" pitchFamily="2" charset="-122"/>
                </a:endParaRPr>
              </a:p>
            </p:txBody>
          </p:sp>
          <p:sp>
            <p:nvSpPr>
              <p:cNvPr id="27" name="TextBox 35"/>
              <p:cNvSpPr/>
              <p:nvPr/>
            </p:nvSpPr>
            <p:spPr>
              <a:xfrm>
                <a:off x="459185" y="0"/>
                <a:ext cx="1982815" cy="368674"/>
              </a:xfrm>
              <a:prstGeom prst="rect">
                <a:avLst/>
              </a:prstGeom>
              <a:ln w="28575">
                <a:noFill/>
                <a:headEnd type="oval" w="med" len="med"/>
                <a:tailEnd type="none" w="med" len="med"/>
              </a:ln>
            </p:spPr>
            <p:style>
              <a:lnRef idx="1">
                <a:schemeClr val="accent1"/>
              </a:lnRef>
              <a:fillRef idx="0">
                <a:schemeClr val="accent1"/>
              </a:fillRef>
              <a:effectRef idx="0">
                <a:schemeClr val="accent1"/>
              </a:effectRef>
              <a:fontRef idx="minor">
                <a:schemeClr val="tx1"/>
              </a:fontRef>
            </p:style>
            <p:txBody>
              <a:bodyPr wrap="square" anchor="t">
                <a:spAutoFit/>
              </a:bodyPr>
              <a:p>
                <a:r>
                  <a:rPr lang="en-US" altLang="zh-CN" b="1" dirty="0">
                    <a:solidFill>
                      <a:schemeClr val="tx1"/>
                    </a:solidFill>
                    <a:latin typeface="微软雅黑 Light" panose="020B0502040204020203" pitchFamily="34" charset="-122"/>
                    <a:ea typeface="微软雅黑 Light" panose="020B0502040204020203" pitchFamily="34" charset="-122"/>
                    <a:sym typeface="微软雅黑" panose="020B0503020204020204" charset="-122"/>
                  </a:rPr>
                  <a:t>XCS2 </a:t>
                </a:r>
                <a:r>
                  <a:rPr lang="en-US" altLang="zh-CN" sz="1400" dirty="0">
                    <a:latin typeface="微软雅黑 Light" panose="020B0502040204020203" pitchFamily="34" charset="-122"/>
                    <a:ea typeface="微软雅黑 Light" panose="020B0502040204020203" pitchFamily="34" charset="-122"/>
                    <a:sym typeface="微软雅黑" panose="020B0503020204020204" charset="-122"/>
                  </a:rPr>
                  <a:t>(2012</a:t>
                </a:r>
                <a:r>
                  <a:rPr lang="zh-CN" altLang="en-US" sz="1400" dirty="0">
                    <a:latin typeface="微软雅黑 Light" panose="020B0502040204020203" pitchFamily="34" charset="-122"/>
                    <a:ea typeface="微软雅黑 Light" panose="020B0502040204020203" pitchFamily="34" charset="-122"/>
                    <a:sym typeface="微软雅黑" panose="020B0503020204020204" charset="-122"/>
                  </a:rPr>
                  <a:t>年左右</a:t>
                </a:r>
                <a:r>
                  <a:rPr lang="en-US" altLang="zh-CN" sz="1400" dirty="0">
                    <a:latin typeface="微软雅黑 Light" panose="020B0502040204020203" pitchFamily="34" charset="-122"/>
                    <a:ea typeface="微软雅黑 Light" panose="020B0502040204020203" pitchFamily="34" charset="-122"/>
                    <a:sym typeface="微软雅黑" panose="020B0503020204020204" charset="-122"/>
                  </a:rPr>
                  <a:t>)</a:t>
                </a:r>
                <a:endParaRPr lang="en-US" altLang="zh-CN" sz="1400" b="1" dirty="0">
                  <a:solidFill>
                    <a:schemeClr val="tx1"/>
                  </a:solidFill>
                  <a:latin typeface="微软雅黑 Light" panose="020B0502040204020203" pitchFamily="34" charset="-122"/>
                  <a:ea typeface="微软雅黑 Light" panose="020B0502040204020203" pitchFamily="34" charset="-122"/>
                  <a:sym typeface="微软雅黑" panose="020B0503020204020204" charset="-122"/>
                </a:endParaRPr>
              </a:p>
            </p:txBody>
          </p:sp>
        </p:grpSp>
        <p:sp>
          <p:nvSpPr>
            <p:cNvPr id="28" name="TextBox 32"/>
            <p:cNvSpPr/>
            <p:nvPr/>
          </p:nvSpPr>
          <p:spPr>
            <a:xfrm>
              <a:off x="-88" y="72308"/>
              <a:ext cx="471064" cy="399185"/>
            </a:xfrm>
            <a:prstGeom prst="rect">
              <a:avLst/>
            </a:prstGeom>
            <a:ln w="28575">
              <a:noFill/>
              <a:headEnd type="oval" w="med" len="med"/>
              <a:tailEnd type="none" w="med" len="med"/>
            </a:ln>
          </p:spPr>
          <p:style>
            <a:lnRef idx="1">
              <a:schemeClr val="accent1"/>
            </a:lnRef>
            <a:fillRef idx="0">
              <a:schemeClr val="accent1"/>
            </a:fillRef>
            <a:effectRef idx="0">
              <a:schemeClr val="accent1"/>
            </a:effectRef>
            <a:fontRef idx="minor">
              <a:schemeClr val="tx1"/>
            </a:fontRef>
          </p:style>
          <p:txBody>
            <a:bodyPr anchor="t">
              <a:spAutoFit/>
            </a:bodyPr>
            <a:p>
              <a:r>
                <a:rPr lang="en-US" altLang="zh-CN" sz="2000" b="1" dirty="0">
                  <a:solidFill>
                    <a:schemeClr val="tx1"/>
                  </a:solidFill>
                  <a:latin typeface="微软雅黑 Light" panose="020B0502040204020203" pitchFamily="34" charset="-122"/>
                  <a:ea typeface="微软雅黑 Light" panose="020B0502040204020203" pitchFamily="34" charset="-122"/>
                  <a:sym typeface="Calibri" panose="020F0502020204030204" charset="0"/>
                </a:rPr>
                <a:t>03</a:t>
              </a:r>
              <a:endParaRPr lang="en-US" altLang="zh-CN" sz="2000" b="1" dirty="0">
                <a:solidFill>
                  <a:schemeClr val="tx1"/>
                </a:solidFill>
                <a:latin typeface="微软雅黑 Light" panose="020B0502040204020203" pitchFamily="34" charset="-122"/>
                <a:ea typeface="微软雅黑 Light" panose="020B0502040204020203" pitchFamily="34" charset="-122"/>
                <a:sym typeface="Calibri" panose="020F0502020204030204" charset="0"/>
              </a:endParaRPr>
            </a:p>
          </p:txBody>
        </p:sp>
      </p:grpSp>
      <p:sp>
        <p:nvSpPr>
          <p:cNvPr id="29" name="TextBox 35"/>
          <p:cNvSpPr/>
          <p:nvPr/>
        </p:nvSpPr>
        <p:spPr>
          <a:xfrm>
            <a:off x="8439048" y="2999105"/>
            <a:ext cx="1157139" cy="368300"/>
          </a:xfrm>
          <a:prstGeom prst="rect">
            <a:avLst/>
          </a:prstGeom>
          <a:ln w="28575">
            <a:noFill/>
            <a:headEnd type="oval" w="med" len="med"/>
            <a:tailEnd type="none" w="med" len="med"/>
          </a:ln>
        </p:spPr>
        <p:style>
          <a:lnRef idx="1">
            <a:schemeClr val="accent1"/>
          </a:lnRef>
          <a:fillRef idx="0">
            <a:schemeClr val="accent1"/>
          </a:fillRef>
          <a:effectRef idx="0">
            <a:schemeClr val="accent1"/>
          </a:effectRef>
          <a:fontRef idx="minor">
            <a:schemeClr val="tx1"/>
          </a:fontRef>
        </p:style>
        <p:txBody>
          <a:bodyPr anchor="t">
            <a:spAutoFit/>
          </a:bodyPr>
          <a:p>
            <a:r>
              <a:rPr lang="en-US" altLang="zh-CN" b="1" dirty="0">
                <a:solidFill>
                  <a:schemeClr val="tx1"/>
                </a:solidFill>
                <a:latin typeface="微软雅黑 Light" panose="020B0502040204020203" pitchFamily="34" charset="-122"/>
                <a:ea typeface="微软雅黑 Light" panose="020B0502040204020203" pitchFamily="34" charset="-122"/>
                <a:sym typeface="微软雅黑" panose="020B0503020204020204" charset="-122"/>
              </a:rPr>
              <a:t>. . .</a:t>
            </a:r>
            <a:endParaRPr lang="en-US" altLang="zh-CN" b="1" dirty="0">
              <a:solidFill>
                <a:schemeClr val="tx1"/>
              </a:solidFill>
              <a:latin typeface="微软雅黑 Light" panose="020B0502040204020203" pitchFamily="34" charset="-122"/>
              <a:ea typeface="微软雅黑 Light" panose="020B0502040204020203" pitchFamily="34" charset="-122"/>
              <a:sym typeface="微软雅黑" panose="020B0503020204020204" charset="-122"/>
            </a:endParaRPr>
          </a:p>
        </p:txBody>
      </p:sp>
      <p:sp>
        <p:nvSpPr>
          <p:cNvPr id="30" name="文本框 29"/>
          <p:cNvSpPr txBox="1"/>
          <p:nvPr/>
        </p:nvSpPr>
        <p:spPr>
          <a:xfrm>
            <a:off x="3357245" y="888365"/>
            <a:ext cx="4404360" cy="368300"/>
          </a:xfrm>
          <a:prstGeom prst="rect">
            <a:avLst/>
          </a:prstGeom>
          <a:noFill/>
        </p:spPr>
        <p:txBody>
          <a:bodyPr wrap="none" rtlCol="0" anchor="t">
            <a:spAutoFit/>
          </a:bodyPr>
          <a:p>
            <a:r>
              <a:rPr dirty="0">
                <a:solidFill>
                  <a:schemeClr val="tx1"/>
                </a:solidFill>
                <a:latin typeface="微软雅黑 Light" panose="020B0502040204020203" pitchFamily="34" charset="-122"/>
                <a:ea typeface="微软雅黑 Light" panose="020B0502040204020203" pitchFamily="34" charset="-122"/>
                <a:cs typeface="Arial" panose="020B0604020202020204" pitchFamily="34" charset="0"/>
                <a:sym typeface="+mn-ea"/>
              </a:rPr>
              <a:t>eXtreme factory Computing Studio (XCS)</a:t>
            </a:r>
            <a:endParaRPr lang="zh-CN" altLang="en-US" dirty="0">
              <a:solidFill>
                <a:schemeClr val="tx1"/>
              </a:solidFill>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644635" y="8"/>
            <a:ext cx="10902731" cy="60959"/>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8" name="组合 7"/>
          <p:cNvGrpSpPr/>
          <p:nvPr/>
        </p:nvGrpSpPr>
        <p:grpSpPr>
          <a:xfrm>
            <a:off x="-41910" y="635"/>
            <a:ext cx="752475" cy="2143760"/>
            <a:chOff x="-66" y="-20"/>
            <a:chExt cx="1185" cy="3376"/>
          </a:xfrm>
        </p:grpSpPr>
        <p:pic>
          <p:nvPicPr>
            <p:cNvPr id="7" name="图片 6"/>
            <p:cNvPicPr>
              <a:picLocks noChangeAspect="1"/>
            </p:cNvPicPr>
            <p:nvPr/>
          </p:nvPicPr>
          <p:blipFill>
            <a:blip r:embed="rId1"/>
            <a:stretch>
              <a:fillRect/>
            </a:stretch>
          </p:blipFill>
          <p:spPr>
            <a:xfrm>
              <a:off x="-66" y="-20"/>
              <a:ext cx="1185" cy="3376"/>
            </a:xfrm>
            <a:prstGeom prst="rect">
              <a:avLst/>
            </a:prstGeom>
          </p:spPr>
        </p:pic>
        <p:sp>
          <p:nvSpPr>
            <p:cNvPr id="21" name="矩形 20"/>
            <p:cNvSpPr/>
            <p:nvPr/>
          </p:nvSpPr>
          <p:spPr>
            <a:xfrm>
              <a:off x="-15" y="0"/>
              <a:ext cx="1040" cy="3047"/>
            </a:xfrm>
            <a:prstGeom prst="rect">
              <a:avLst/>
            </a:prstGeom>
          </p:spPr>
          <p:txBody>
            <a:bodyPr wrap="square" lIns="269875" tIns="136525" rIns="269875" bIns="136525" anchor="t" anchorCtr="1">
              <a:spAutoFit/>
            </a:bodyPr>
            <a:lstStyle/>
            <a:p>
              <a:pPr algn="ctr"/>
              <a:r>
                <a:rPr lang="en-US" altLang="zh-CN" dirty="0">
                  <a:solidFill>
                    <a:schemeClr val="bg1"/>
                  </a:solidFill>
                  <a:latin typeface="微软雅黑 Light" panose="020B0502040204020203" pitchFamily="34" charset="-122"/>
                  <a:ea typeface="微软雅黑 Light" panose="020B0502040204020203" pitchFamily="34" charset="-122"/>
                  <a:sym typeface="+mn-ea"/>
                </a:rPr>
                <a:t>XCS3 </a:t>
              </a:r>
              <a:r>
                <a:rPr lang="zh-CN" altLang="en-US" dirty="0">
                  <a:solidFill>
                    <a:schemeClr val="bg1"/>
                  </a:solidFill>
                  <a:latin typeface="微软雅黑 Light" panose="020B0502040204020203" pitchFamily="34" charset="-122"/>
                  <a:ea typeface="微软雅黑 Light" panose="020B0502040204020203" pitchFamily="34" charset="-122"/>
                  <a:sym typeface="+mn-ea"/>
                </a:rPr>
                <a:t>项目</a:t>
              </a:r>
              <a:endParaRPr lang="zh-CN" altLang="en-US" b="1" dirty="0">
                <a:solidFill>
                  <a:schemeClr val="bg1"/>
                </a:solidFill>
                <a:latin typeface="微软雅黑 Light" panose="020B0502040204020203" pitchFamily="34" charset="-122"/>
                <a:ea typeface="微软雅黑 Light" panose="020B0502040204020203" pitchFamily="34" charset="-122"/>
                <a:sym typeface="+mn-ea"/>
              </a:endParaRPr>
            </a:p>
          </p:txBody>
        </p:sp>
      </p:grpSp>
      <p:sp>
        <p:nvSpPr>
          <p:cNvPr id="14" name="矩形 13"/>
          <p:cNvSpPr/>
          <p:nvPr/>
        </p:nvSpPr>
        <p:spPr>
          <a:xfrm>
            <a:off x="1014095" y="389890"/>
            <a:ext cx="2564765" cy="553085"/>
          </a:xfrm>
          <a:prstGeom prst="rect">
            <a:avLst/>
          </a:prstGeom>
        </p:spPr>
        <p:txBody>
          <a:bodyPr wrap="none">
            <a:spAutoFit/>
          </a:bodyPr>
          <a:p>
            <a:pPr algn="l">
              <a:lnSpc>
                <a:spcPct val="150000"/>
              </a:lnSpc>
            </a:pPr>
            <a:r>
              <a:rPr lang="en-US" altLang="zh-CN" sz="2000" b="1" dirty="0">
                <a:latin typeface="微软雅黑 Light" panose="020B0502040204020203" pitchFamily="34" charset="-122"/>
                <a:ea typeface="微软雅黑 Light" panose="020B0502040204020203" pitchFamily="34" charset="-122"/>
                <a:cs typeface="Arial" panose="020B0604020202020204" pitchFamily="34" charset="0"/>
                <a:sym typeface="+mn-ea"/>
              </a:rPr>
              <a:t>XCS3</a:t>
            </a:r>
            <a:r>
              <a:rPr lang="zh-CN" sz="2000" b="1" dirty="0">
                <a:latin typeface="微软雅黑 Light" panose="020B0502040204020203" pitchFamily="34" charset="-122"/>
                <a:ea typeface="微软雅黑 Light" panose="020B0502040204020203" pitchFamily="34" charset="-122"/>
                <a:cs typeface="Arial" panose="020B0604020202020204" pitchFamily="34" charset="0"/>
                <a:sym typeface="+mn-ea"/>
              </a:rPr>
              <a:t>支持的功能特性</a:t>
            </a:r>
            <a:endParaRPr lang="zh-CN" sz="2000" b="1" dirty="0">
              <a:latin typeface="微软雅黑 Light" panose="020B0502040204020203" pitchFamily="34" charset="-122"/>
              <a:ea typeface="微软雅黑 Light" panose="020B0502040204020203" pitchFamily="34" charset="-122"/>
            </a:endParaRPr>
          </a:p>
        </p:txBody>
      </p:sp>
      <p:sp>
        <p:nvSpPr>
          <p:cNvPr id="56" name="矩形 55"/>
          <p:cNvSpPr/>
          <p:nvPr/>
        </p:nvSpPr>
        <p:spPr>
          <a:xfrm>
            <a:off x="1403820" y="943133"/>
            <a:ext cx="9537700" cy="521970"/>
          </a:xfrm>
          <a:prstGeom prst="rect">
            <a:avLst/>
          </a:prstGeom>
        </p:spPr>
        <p:txBody>
          <a:bodyPr wrap="none">
            <a:spAutoFit/>
          </a:bodyPr>
          <a:p>
            <a:pPr algn="l"/>
            <a:r>
              <a:rPr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b="1" dirty="0">
                <a:latin typeface="微软雅黑 Light" panose="020B0502040204020203" pitchFamily="34" charset="-122"/>
                <a:ea typeface="微软雅黑 Light" panose="020B0502040204020203" pitchFamily="34" charset="-122"/>
                <a:cs typeface="Arial" panose="020B0604020202020204" pitchFamily="34" charset="0"/>
              </a:rPr>
              <a:t>作业管理：</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提供了创建和编辑web表单的功能，这些表单为给定的HPC应用程序提供了所有必需的作业提交参数。作业</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a:p>
            <a:pPr algn="l"/>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可以通过这些web表单提交。还可以监视(状态、使用的资源等)、详细设置(参数等)、重新提交和终止。</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57" name="矩形 56"/>
          <p:cNvSpPr/>
          <p:nvPr/>
        </p:nvSpPr>
        <p:spPr>
          <a:xfrm>
            <a:off x="1403820" y="1465103"/>
            <a:ext cx="9622790" cy="521970"/>
          </a:xfrm>
          <a:prstGeom prst="rect">
            <a:avLst/>
          </a:prstGeom>
        </p:spPr>
        <p:txBody>
          <a:bodyPr wrap="none">
            <a:spAutoFit/>
          </a:bodyPr>
          <a:p>
            <a:pPr algn="l"/>
            <a:r>
              <a:rPr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b="1" dirty="0">
                <a:latin typeface="微软雅黑 Light" panose="020B0502040204020203" pitchFamily="34" charset="-122"/>
                <a:ea typeface="微软雅黑 Light" panose="020B0502040204020203" pitchFamily="34" charset="-122"/>
                <a:cs typeface="Arial" panose="020B0604020202020204" pitchFamily="34" charset="0"/>
              </a:rPr>
              <a:t>文件管理：</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XCS3文件浏览器向用户显示由门户或客户管理员选择的挂载点。文件可以上传、下载、复制、移动、删除、</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a:p>
            <a:pPr algn="l"/>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压缩和解压。还可以预览文本、格式化文档、图像、视频和音频等大多数主流媒体格式的文件。</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58" name="矩形 57"/>
          <p:cNvSpPr/>
          <p:nvPr/>
        </p:nvSpPr>
        <p:spPr>
          <a:xfrm>
            <a:off x="1403820" y="1987073"/>
            <a:ext cx="8911590" cy="306705"/>
          </a:xfrm>
          <a:prstGeom prst="rect">
            <a:avLst/>
          </a:prstGeom>
        </p:spPr>
        <p:txBody>
          <a:bodyPr wrap="none">
            <a:spAutoFit/>
          </a:bodyPr>
          <a:p>
            <a:pPr algn="l"/>
            <a:r>
              <a:rPr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b="1" dirty="0">
                <a:latin typeface="微软雅黑 Light" panose="020B0502040204020203" pitchFamily="34" charset="-122"/>
                <a:ea typeface="微软雅黑 Light" panose="020B0502040204020203" pitchFamily="34" charset="-122"/>
                <a:cs typeface="Arial" panose="020B0604020202020204" pitchFamily="34" charset="0"/>
              </a:rPr>
              <a:t>多租户：</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一个XCS3门户实例支持多个不同组织</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(公司、实体等)</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的管理，使其适合于高性能计算服务/云提供商。</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59" name="矩形 58"/>
          <p:cNvSpPr/>
          <p:nvPr/>
        </p:nvSpPr>
        <p:spPr>
          <a:xfrm>
            <a:off x="1403820" y="2293778"/>
            <a:ext cx="6599555" cy="306705"/>
          </a:xfrm>
          <a:prstGeom prst="rect">
            <a:avLst/>
          </a:prstGeom>
        </p:spPr>
        <p:txBody>
          <a:bodyPr wrap="none">
            <a:spAutoFit/>
          </a:bodyPr>
          <a:p>
            <a:pPr algn="l"/>
            <a:r>
              <a:rPr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b="1" dirty="0">
                <a:latin typeface="微软雅黑 Light" panose="020B0502040204020203" pitchFamily="34" charset="-122"/>
                <a:ea typeface="微软雅黑 Light" panose="020B0502040204020203" pitchFamily="34" charset="-122"/>
                <a:cs typeface="Arial" panose="020B0604020202020204" pitchFamily="34" charset="0"/>
              </a:rPr>
              <a:t>多集群：</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一个XCS3门户实例可以处理多个集群，可能使用不同的作业调度程序。</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61" name="矩形 60"/>
          <p:cNvSpPr/>
          <p:nvPr/>
        </p:nvSpPr>
        <p:spPr>
          <a:xfrm>
            <a:off x="1403820" y="2600483"/>
            <a:ext cx="9814560" cy="521970"/>
          </a:xfrm>
          <a:prstGeom prst="rect">
            <a:avLst/>
          </a:prstGeom>
        </p:spPr>
        <p:txBody>
          <a:bodyPr wrap="none">
            <a:spAutoFit/>
          </a:bodyPr>
          <a:p>
            <a:pPr algn="l"/>
            <a:r>
              <a:rPr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b="1" dirty="0">
                <a:latin typeface="微软雅黑 Light" panose="020B0502040204020203" pitchFamily="34" charset="-122"/>
                <a:ea typeface="微软雅黑 Light" panose="020B0502040204020203" pitchFamily="34" charset="-122"/>
                <a:cs typeface="Arial" panose="020B0604020202020204" pitchFamily="34" charset="0"/>
              </a:rPr>
              <a:t>多调度程序：</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XCS3兼容所有主要的HPC调度程序(Slurm、Altair PBS Pro、IBM LSF、SGE/OGE Sun/Oracle Grid Engine)，</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a:p>
            <a:pPr algn="l"/>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    </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也兼容一些大学(如Nice、Luxembourg)使用的更机密的调度程序的OAR。</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62" name="矩形 61"/>
          <p:cNvSpPr/>
          <p:nvPr/>
        </p:nvSpPr>
        <p:spPr>
          <a:xfrm>
            <a:off x="1403820" y="3122453"/>
            <a:ext cx="9688830" cy="521970"/>
          </a:xfrm>
          <a:prstGeom prst="rect">
            <a:avLst/>
          </a:prstGeom>
        </p:spPr>
        <p:txBody>
          <a:bodyPr wrap="none">
            <a:spAutoFit/>
          </a:bodyPr>
          <a:p>
            <a:pPr algn="l"/>
            <a:r>
              <a:rPr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b="1" dirty="0">
                <a:latin typeface="微软雅黑 Light" panose="020B0502040204020203" pitchFamily="34" charset="-122"/>
                <a:ea typeface="微软雅黑 Light" panose="020B0502040204020203" pitchFamily="34" charset="-122"/>
                <a:cs typeface="Arial" panose="020B0604020202020204" pitchFamily="34" charset="0"/>
              </a:rPr>
              <a:t>多目录服务兼容性：</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XCS3</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基于</a:t>
            </a:r>
            <a:r>
              <a:rPr lang="en-US" altLang="zh-CN" sz="1400" dirty="0">
                <a:latin typeface="微软雅黑 Light" panose="020B0502040204020203" pitchFamily="34" charset="-122"/>
                <a:ea typeface="微软雅黑 Light" panose="020B0502040204020203" pitchFamily="34" charset="-122"/>
                <a:cs typeface="Arial" panose="020B0604020202020204" pitchFamily="34" charset="0"/>
              </a:rPr>
              <a:t>OA</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uth的RESTful API为主要目录服务后端实现了一个标准的、统一的前端层。XCS3支持带</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a:p>
            <a:pPr algn="l"/>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             </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有LDAP属性的LDAP、NIS和AD。</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63" name="矩形 62"/>
          <p:cNvSpPr/>
          <p:nvPr/>
        </p:nvSpPr>
        <p:spPr>
          <a:xfrm>
            <a:off x="1403820" y="3644423"/>
            <a:ext cx="8646795" cy="306705"/>
          </a:xfrm>
          <a:prstGeom prst="rect">
            <a:avLst/>
          </a:prstGeom>
          <a:noFill/>
          <a:extLst>
            <a:ext uri="{909E8E84-426E-40DD-AFC4-6F175D3DCCD1}">
              <a14:hiddenFill xmlns:a14="http://schemas.microsoft.com/office/drawing/2010/main">
                <a:solidFill>
                  <a:srgbClr val="F15B21"/>
                </a:solidFill>
              </a14:hiddenFill>
            </a:ext>
          </a:extLst>
        </p:spPr>
        <p:txBody>
          <a:bodyPr wrap="none">
            <a:spAutoFit/>
          </a:bodyPr>
          <a:p>
            <a:pPr algn="l"/>
            <a:r>
              <a:rPr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b="1" dirty="0">
                <a:solidFill>
                  <a:schemeClr val="tx1"/>
                </a:solidFill>
                <a:latin typeface="微软雅黑 Light" panose="020B0502040204020203" pitchFamily="34" charset="-122"/>
                <a:ea typeface="微软雅黑 Light" panose="020B0502040204020203" pitchFamily="34" charset="-122"/>
                <a:cs typeface="Arial" panose="020B0604020202020204" pitchFamily="34" charset="0"/>
              </a:rPr>
              <a:t>远程可视化：</a:t>
            </a:r>
            <a:r>
              <a:rPr lang="zh-CN" altLang="en-US" sz="1400" dirty="0">
                <a:solidFill>
                  <a:schemeClr val="tx1"/>
                </a:solidFill>
                <a:latin typeface="微软雅黑 Light" panose="020B0502040204020203" pitchFamily="34" charset="-122"/>
                <a:ea typeface="微软雅黑 Light" panose="020B0502040204020203" pitchFamily="34" charset="-122"/>
                <a:cs typeface="Arial" panose="020B0604020202020204" pitchFamily="34" charset="0"/>
              </a:rPr>
              <a:t>大多数远程可视化技术可以集成到XCS3中，但目前实际使用的只有两种：TurboVNC和XRV。</a:t>
            </a:r>
            <a:endParaRPr lang="en-US" altLang="zh-CN" sz="1400" dirty="0">
              <a:solidFill>
                <a:schemeClr val="tx1"/>
              </a:solidFill>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64" name="矩形 63"/>
          <p:cNvSpPr/>
          <p:nvPr/>
        </p:nvSpPr>
        <p:spPr>
          <a:xfrm>
            <a:off x="1403820" y="3951128"/>
            <a:ext cx="9761855" cy="521970"/>
          </a:xfrm>
          <a:prstGeom prst="rect">
            <a:avLst/>
          </a:prstGeom>
        </p:spPr>
        <p:txBody>
          <a:bodyPr wrap="none">
            <a:spAutoFit/>
          </a:bodyPr>
          <a:p>
            <a:pPr algn="l"/>
            <a:r>
              <a:rPr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b="1" dirty="0">
                <a:latin typeface="微软雅黑 Light" panose="020B0502040204020203" pitchFamily="34" charset="-122"/>
                <a:ea typeface="微软雅黑 Light" panose="020B0502040204020203" pitchFamily="34" charset="-122"/>
                <a:cs typeface="Arial" panose="020B0604020202020204" pitchFamily="34" charset="0"/>
              </a:rPr>
              <a:t>HTTP RESTful API：</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所有XCS3的核心特性都可以通过它的HTTP RESTful API访问。XCS3 HTTP RESTful API是一个面向软</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a:p>
            <a:pPr algn="l"/>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                                件即服务(SaaS)的API，主要用于高性能计算，尽管它也可以很容易地用于其他领域的SaaS解决方案。</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2" name="矩形 1"/>
          <p:cNvSpPr/>
          <p:nvPr/>
        </p:nvSpPr>
        <p:spPr>
          <a:xfrm>
            <a:off x="1014095" y="4472940"/>
            <a:ext cx="2819400" cy="553085"/>
          </a:xfrm>
          <a:prstGeom prst="rect">
            <a:avLst/>
          </a:prstGeom>
        </p:spPr>
        <p:txBody>
          <a:bodyPr wrap="none">
            <a:spAutoFit/>
          </a:bodyPr>
          <a:p>
            <a:pPr algn="l">
              <a:lnSpc>
                <a:spcPct val="150000"/>
              </a:lnSpc>
            </a:pPr>
            <a:r>
              <a:rPr lang="en-US" altLang="zh-CN" sz="2000" b="1" dirty="0">
                <a:latin typeface="微软雅黑 Light" panose="020B0502040204020203" pitchFamily="34" charset="-122"/>
                <a:ea typeface="微软雅黑 Light" panose="020B0502040204020203" pitchFamily="34" charset="-122"/>
                <a:cs typeface="Arial" panose="020B0604020202020204" pitchFamily="34" charset="0"/>
                <a:sym typeface="+mn-ea"/>
              </a:rPr>
              <a:t>XCS3</a:t>
            </a:r>
            <a:r>
              <a:rPr lang="zh-CN" sz="2000" b="1" dirty="0">
                <a:latin typeface="微软雅黑 Light" panose="020B0502040204020203" pitchFamily="34" charset="-122"/>
                <a:ea typeface="微软雅黑 Light" panose="020B0502040204020203" pitchFamily="34" charset="-122"/>
                <a:cs typeface="Arial" panose="020B0604020202020204" pitchFamily="34" charset="0"/>
                <a:sym typeface="+mn-ea"/>
              </a:rPr>
              <a:t>不支持的功能特性</a:t>
            </a:r>
            <a:endParaRPr lang="zh-CN" sz="2000" b="1" dirty="0">
              <a:latin typeface="微软雅黑 Light" panose="020B0502040204020203" pitchFamily="34" charset="-122"/>
              <a:ea typeface="微软雅黑 Light" panose="020B0502040204020203" pitchFamily="34" charset="-122"/>
            </a:endParaRPr>
          </a:p>
        </p:txBody>
      </p:sp>
      <p:sp>
        <p:nvSpPr>
          <p:cNvPr id="3" name="矩形 2"/>
          <p:cNvSpPr/>
          <p:nvPr/>
        </p:nvSpPr>
        <p:spPr>
          <a:xfrm>
            <a:off x="1403820" y="5026183"/>
            <a:ext cx="2449195" cy="306705"/>
          </a:xfrm>
          <a:prstGeom prst="rect">
            <a:avLst/>
          </a:prstGeom>
        </p:spPr>
        <p:txBody>
          <a:bodyPr wrap="none">
            <a:spAutoFit/>
          </a:bodyPr>
          <a:p>
            <a:pPr algn="l"/>
            <a:r>
              <a:rPr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b="1" dirty="0">
                <a:latin typeface="微软雅黑 Light" panose="020B0502040204020203" pitchFamily="34" charset="-122"/>
                <a:ea typeface="微软雅黑 Light" panose="020B0502040204020203" pitchFamily="34" charset="-122"/>
                <a:cs typeface="Arial" panose="020B0604020202020204" pitchFamily="34" charset="0"/>
                <a:sym typeface="+mn-ea"/>
              </a:rPr>
              <a:t>工作流引擎</a:t>
            </a:r>
            <a:r>
              <a:rPr lang="zh-CN" altLang="en-US" sz="1400" b="1" dirty="0">
                <a:latin typeface="微软雅黑 Light" panose="020B0502040204020203" pitchFamily="34" charset="-122"/>
                <a:ea typeface="微软雅黑 Light" panose="020B0502040204020203" pitchFamily="34" charset="-122"/>
                <a:cs typeface="Arial" panose="020B0604020202020204" pitchFamily="34" charset="0"/>
              </a:rPr>
              <a:t>：</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正在考虑实现</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4" name="矩形 3"/>
          <p:cNvSpPr/>
          <p:nvPr/>
        </p:nvSpPr>
        <p:spPr>
          <a:xfrm>
            <a:off x="1403820" y="5332888"/>
            <a:ext cx="9833610" cy="306705"/>
          </a:xfrm>
          <a:prstGeom prst="rect">
            <a:avLst/>
          </a:prstGeom>
        </p:spPr>
        <p:txBody>
          <a:bodyPr wrap="none">
            <a:spAutoFit/>
          </a:bodyPr>
          <a:p>
            <a:pPr algn="l"/>
            <a:r>
              <a:rPr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b="1" dirty="0">
                <a:latin typeface="微软雅黑 Light" panose="020B0502040204020203" pitchFamily="34" charset="-122"/>
                <a:ea typeface="微软雅黑 Light" panose="020B0502040204020203" pitchFamily="34" charset="-122"/>
                <a:cs typeface="Arial" panose="020B0604020202020204" pitchFamily="34" charset="0"/>
                <a:sym typeface="+mn-ea"/>
              </a:rPr>
              <a:t>用户数据归档</a:t>
            </a:r>
            <a:r>
              <a:rPr lang="zh-CN" altLang="en-US" sz="1400" b="1" dirty="0">
                <a:latin typeface="微软雅黑 Light" panose="020B0502040204020203" pitchFamily="34" charset="-122"/>
                <a:ea typeface="微软雅黑 Light" panose="020B0502040204020203" pitchFamily="34" charset="-122"/>
                <a:cs typeface="Arial" panose="020B0604020202020204" pitchFamily="34" charset="0"/>
              </a:rPr>
              <a:t>：</a:t>
            </a:r>
            <a:r>
              <a:rPr lang="en-US" altLang="zh-CN" sz="1400" dirty="0">
                <a:latin typeface="微软雅黑 Light" panose="020B0502040204020203" pitchFamily="34" charset="-122"/>
                <a:ea typeface="微软雅黑 Light" panose="020B0502040204020203" pitchFamily="34" charset="-122"/>
                <a:cs typeface="Arial" panose="020B0604020202020204" pitchFamily="34" charset="0"/>
              </a:rPr>
              <a:t>在XCS1中</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就</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已经</a:t>
            </a:r>
            <a:r>
              <a:rPr lang="en-US" altLang="zh-CN" sz="1400" dirty="0">
                <a:latin typeface="微软雅黑 Light" panose="020B0502040204020203" pitchFamily="34" charset="-122"/>
                <a:ea typeface="微软雅黑 Light" panose="020B0502040204020203" pitchFamily="34" charset="-122"/>
                <a:cs typeface="Arial" panose="020B0604020202020204" pitchFamily="34" charset="0"/>
              </a:rPr>
              <a:t>实现了存档功能。但是因为没有用户真正使用过它，所以我们没有在XCS3中重新实现它。</a:t>
            </a:r>
            <a:endParaRPr lang="en-US" altLang="zh-CN"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5" name="矩形 4"/>
          <p:cNvSpPr/>
          <p:nvPr/>
        </p:nvSpPr>
        <p:spPr>
          <a:xfrm>
            <a:off x="1403820" y="5639593"/>
            <a:ext cx="9380220" cy="306705"/>
          </a:xfrm>
          <a:prstGeom prst="rect">
            <a:avLst/>
          </a:prstGeom>
        </p:spPr>
        <p:txBody>
          <a:bodyPr wrap="none">
            <a:spAutoFit/>
          </a:bodyPr>
          <a:p>
            <a:pPr algn="l"/>
            <a:r>
              <a:rPr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b="1" dirty="0">
                <a:latin typeface="微软雅黑 Light" panose="020B0502040204020203" pitchFamily="34" charset="-122"/>
                <a:ea typeface="微软雅黑 Light" panose="020B0502040204020203" pitchFamily="34" charset="-122"/>
                <a:cs typeface="Arial" panose="020B0604020202020204" pitchFamily="34" charset="0"/>
                <a:sym typeface="+mn-ea"/>
              </a:rPr>
              <a:t>云管理</a:t>
            </a:r>
            <a:r>
              <a:rPr lang="zh-CN" altLang="en-US" sz="1400" b="1" dirty="0">
                <a:latin typeface="微软雅黑 Light" panose="020B0502040204020203" pitchFamily="34" charset="-122"/>
                <a:ea typeface="微软雅黑 Light" panose="020B0502040204020203" pitchFamily="34" charset="-122"/>
                <a:cs typeface="Arial" panose="020B0604020202020204" pitchFamily="34" charset="0"/>
              </a:rPr>
              <a:t>：</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大多数云管理工具都独立于</a:t>
            </a:r>
            <a:r>
              <a:rPr lang="en-US" altLang="zh-CN" sz="1400" dirty="0">
                <a:latin typeface="微软雅黑 Light" panose="020B0502040204020203" pitchFamily="34" charset="-122"/>
                <a:ea typeface="微软雅黑 Light" panose="020B0502040204020203" pitchFamily="34" charset="-122"/>
                <a:cs typeface="Arial" panose="020B0604020202020204" pitchFamily="34" charset="0"/>
              </a:rPr>
              <a:t>HPC</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rPr>
              <a:t>中间件和门户，融合两者并不是我们的首要任务，但是我们已在努力融合。</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644635" y="8"/>
            <a:ext cx="10902731" cy="60959"/>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8" name="组合 7"/>
          <p:cNvGrpSpPr/>
          <p:nvPr/>
        </p:nvGrpSpPr>
        <p:grpSpPr>
          <a:xfrm>
            <a:off x="-41910" y="635"/>
            <a:ext cx="752475" cy="2143760"/>
            <a:chOff x="-66" y="-20"/>
            <a:chExt cx="1185" cy="3376"/>
          </a:xfrm>
        </p:grpSpPr>
        <p:pic>
          <p:nvPicPr>
            <p:cNvPr id="7" name="图片 6"/>
            <p:cNvPicPr>
              <a:picLocks noChangeAspect="1"/>
            </p:cNvPicPr>
            <p:nvPr/>
          </p:nvPicPr>
          <p:blipFill>
            <a:blip r:embed="rId1"/>
            <a:stretch>
              <a:fillRect/>
            </a:stretch>
          </p:blipFill>
          <p:spPr>
            <a:xfrm>
              <a:off x="-66" y="-20"/>
              <a:ext cx="1185" cy="3376"/>
            </a:xfrm>
            <a:prstGeom prst="rect">
              <a:avLst/>
            </a:prstGeom>
          </p:spPr>
        </p:pic>
        <p:sp>
          <p:nvSpPr>
            <p:cNvPr id="21" name="矩形 20"/>
            <p:cNvSpPr/>
            <p:nvPr/>
          </p:nvSpPr>
          <p:spPr>
            <a:xfrm>
              <a:off x="-15" y="0"/>
              <a:ext cx="1040" cy="3047"/>
            </a:xfrm>
            <a:prstGeom prst="rect">
              <a:avLst/>
            </a:prstGeom>
          </p:spPr>
          <p:txBody>
            <a:bodyPr wrap="square" lIns="269875" tIns="136525" rIns="269875" bIns="136525" anchor="t" anchorCtr="1">
              <a:spAutoFit/>
            </a:bodyPr>
            <a:lstStyle/>
            <a:p>
              <a:pPr algn="ctr"/>
              <a:r>
                <a:rPr lang="en-US" altLang="zh-CN" dirty="0">
                  <a:solidFill>
                    <a:schemeClr val="bg1"/>
                  </a:solidFill>
                  <a:latin typeface="微软雅黑 Light" panose="020B0502040204020203" pitchFamily="34" charset="-122"/>
                  <a:ea typeface="微软雅黑 Light" panose="020B0502040204020203" pitchFamily="34" charset="-122"/>
                  <a:sym typeface="+mn-ea"/>
                </a:rPr>
                <a:t>XCS3 </a:t>
              </a:r>
              <a:r>
                <a:rPr lang="zh-CN" altLang="en-US" dirty="0">
                  <a:solidFill>
                    <a:schemeClr val="bg1"/>
                  </a:solidFill>
                  <a:latin typeface="微软雅黑 Light" panose="020B0502040204020203" pitchFamily="34" charset="-122"/>
                  <a:ea typeface="微软雅黑 Light" panose="020B0502040204020203" pitchFamily="34" charset="-122"/>
                  <a:sym typeface="+mn-ea"/>
                </a:rPr>
                <a:t>项目</a:t>
              </a:r>
              <a:endParaRPr lang="zh-CN" altLang="en-US" b="1" dirty="0">
                <a:solidFill>
                  <a:schemeClr val="bg1"/>
                </a:solidFill>
                <a:latin typeface="微软雅黑 Light" panose="020B0502040204020203" pitchFamily="34" charset="-122"/>
                <a:ea typeface="微软雅黑 Light" panose="020B0502040204020203" pitchFamily="34" charset="-122"/>
                <a:sym typeface="+mn-ea"/>
              </a:endParaRPr>
            </a:p>
          </p:txBody>
        </p:sp>
      </p:grpSp>
      <p:pic>
        <p:nvPicPr>
          <p:cNvPr id="2" name="图片 1"/>
          <p:cNvPicPr>
            <a:picLocks noChangeAspect="1"/>
          </p:cNvPicPr>
          <p:nvPr/>
        </p:nvPicPr>
        <p:blipFill>
          <a:blip r:embed="rId2"/>
          <a:stretch>
            <a:fillRect/>
          </a:stretch>
        </p:blipFill>
        <p:spPr>
          <a:xfrm>
            <a:off x="663575" y="1232535"/>
            <a:ext cx="6711950" cy="5001895"/>
          </a:xfrm>
          <a:prstGeom prst="rect">
            <a:avLst/>
          </a:prstGeom>
        </p:spPr>
      </p:pic>
      <p:pic>
        <p:nvPicPr>
          <p:cNvPr id="9" name="图片 8"/>
          <p:cNvPicPr>
            <a:picLocks noChangeAspect="1"/>
          </p:cNvPicPr>
          <p:nvPr/>
        </p:nvPicPr>
        <p:blipFill>
          <a:blip r:embed="rId3"/>
          <a:srcRect l="286" b="987"/>
          <a:stretch>
            <a:fillRect/>
          </a:stretch>
        </p:blipFill>
        <p:spPr>
          <a:xfrm>
            <a:off x="7375525" y="1220470"/>
            <a:ext cx="4171950" cy="2503805"/>
          </a:xfrm>
          <a:prstGeom prst="rect">
            <a:avLst/>
          </a:prstGeom>
        </p:spPr>
      </p:pic>
      <p:pic>
        <p:nvPicPr>
          <p:cNvPr id="10" name="图片 9"/>
          <p:cNvPicPr>
            <a:picLocks noChangeAspect="1"/>
          </p:cNvPicPr>
          <p:nvPr/>
        </p:nvPicPr>
        <p:blipFill>
          <a:blip r:embed="rId4"/>
          <a:stretch>
            <a:fillRect/>
          </a:stretch>
        </p:blipFill>
        <p:spPr>
          <a:xfrm>
            <a:off x="7375525" y="3724275"/>
            <a:ext cx="4172585" cy="2521585"/>
          </a:xfrm>
          <a:prstGeom prst="rect">
            <a:avLst/>
          </a:prstGeom>
        </p:spPr>
      </p:pic>
      <p:sp>
        <p:nvSpPr>
          <p:cNvPr id="13" name="文本框 12"/>
          <p:cNvSpPr txBox="1"/>
          <p:nvPr/>
        </p:nvSpPr>
        <p:spPr>
          <a:xfrm>
            <a:off x="4257358" y="410210"/>
            <a:ext cx="3676650" cy="460375"/>
          </a:xfrm>
          <a:prstGeom prst="rect">
            <a:avLst/>
          </a:prstGeom>
          <a:noFill/>
        </p:spPr>
        <p:txBody>
          <a:bodyPr wrap="none" rtlCol="0" anchor="t">
            <a:spAutoFit/>
          </a:bodyPr>
          <a:p>
            <a:pPr algn="dist"/>
            <a:r>
              <a:rPr lang="en-US" altLang="zh-CN" sz="2400" b="1" dirty="0">
                <a:solidFill>
                  <a:schemeClr val="tx1"/>
                </a:solidFill>
                <a:latin typeface="微软雅黑 Light" panose="020B0502040204020203" pitchFamily="34" charset="-122"/>
                <a:ea typeface="微软雅黑 Light" panose="020B0502040204020203" pitchFamily="34" charset="-122"/>
                <a:cs typeface="Arial" panose="020B0604020202020204" pitchFamily="34" charset="0"/>
                <a:sym typeface="+mn-ea"/>
              </a:rPr>
              <a:t>XCS3 </a:t>
            </a:r>
            <a:r>
              <a:rPr lang="zh-CN" altLang="en-US" sz="2400" b="1" dirty="0">
                <a:solidFill>
                  <a:schemeClr val="tx1"/>
                </a:solidFill>
                <a:latin typeface="微软雅黑 Light" panose="020B0502040204020203" pitchFamily="34" charset="-122"/>
                <a:ea typeface="微软雅黑 Light" panose="020B0502040204020203" pitchFamily="34" charset="-122"/>
                <a:cs typeface="Arial" panose="020B0604020202020204" pitchFamily="34" charset="0"/>
                <a:sym typeface="+mn-ea"/>
              </a:rPr>
              <a:t>的 全 局 体 系 结 构</a:t>
            </a:r>
            <a:endParaRPr lang="zh-CN" altLang="en-US" sz="2400" b="1" dirty="0">
              <a:solidFill>
                <a:schemeClr val="tx1"/>
              </a:solidFill>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657970" y="8"/>
            <a:ext cx="10902731" cy="60959"/>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8" name="组合 7"/>
          <p:cNvGrpSpPr/>
          <p:nvPr/>
        </p:nvGrpSpPr>
        <p:grpSpPr>
          <a:xfrm>
            <a:off x="-41910" y="635"/>
            <a:ext cx="752475" cy="2143760"/>
            <a:chOff x="-66" y="-20"/>
            <a:chExt cx="1185" cy="3376"/>
          </a:xfrm>
        </p:grpSpPr>
        <p:pic>
          <p:nvPicPr>
            <p:cNvPr id="7" name="图片 6"/>
            <p:cNvPicPr>
              <a:picLocks noChangeAspect="1"/>
            </p:cNvPicPr>
            <p:nvPr/>
          </p:nvPicPr>
          <p:blipFill>
            <a:blip r:embed="rId1"/>
            <a:stretch>
              <a:fillRect/>
            </a:stretch>
          </p:blipFill>
          <p:spPr>
            <a:xfrm>
              <a:off x="-66" y="-20"/>
              <a:ext cx="1185" cy="3376"/>
            </a:xfrm>
            <a:prstGeom prst="rect">
              <a:avLst/>
            </a:prstGeom>
          </p:spPr>
        </p:pic>
        <p:sp>
          <p:nvSpPr>
            <p:cNvPr id="21" name="矩形 20"/>
            <p:cNvSpPr/>
            <p:nvPr/>
          </p:nvSpPr>
          <p:spPr>
            <a:xfrm>
              <a:off x="-15" y="0"/>
              <a:ext cx="1040" cy="3047"/>
            </a:xfrm>
            <a:prstGeom prst="rect">
              <a:avLst/>
            </a:prstGeom>
          </p:spPr>
          <p:txBody>
            <a:bodyPr wrap="square" lIns="269875" tIns="136525" rIns="269875" bIns="136525" anchor="t" anchorCtr="1">
              <a:spAutoFit/>
            </a:bodyPr>
            <a:lstStyle/>
            <a:p>
              <a:pPr algn="ctr"/>
              <a:r>
                <a:rPr lang="en-US" altLang="zh-CN" dirty="0">
                  <a:solidFill>
                    <a:schemeClr val="bg1"/>
                  </a:solidFill>
                  <a:latin typeface="微软雅黑 Light" panose="020B0502040204020203" pitchFamily="34" charset="-122"/>
                  <a:ea typeface="微软雅黑 Light" panose="020B0502040204020203" pitchFamily="34" charset="-122"/>
                  <a:sym typeface="+mn-ea"/>
                </a:rPr>
                <a:t>XCS3 </a:t>
              </a:r>
              <a:r>
                <a:rPr lang="zh-CN" altLang="en-US" dirty="0">
                  <a:solidFill>
                    <a:schemeClr val="bg1"/>
                  </a:solidFill>
                  <a:latin typeface="微软雅黑 Light" panose="020B0502040204020203" pitchFamily="34" charset="-122"/>
                  <a:ea typeface="微软雅黑 Light" panose="020B0502040204020203" pitchFamily="34" charset="-122"/>
                  <a:sym typeface="+mn-ea"/>
                </a:rPr>
                <a:t>项目</a:t>
              </a:r>
              <a:endParaRPr lang="zh-CN" altLang="en-US" b="1" dirty="0">
                <a:solidFill>
                  <a:schemeClr val="bg1"/>
                </a:solidFill>
                <a:latin typeface="微软雅黑 Light" panose="020B0502040204020203" pitchFamily="34" charset="-122"/>
                <a:ea typeface="微软雅黑 Light" panose="020B0502040204020203" pitchFamily="34" charset="-122"/>
                <a:sym typeface="+mn-ea"/>
              </a:endParaRPr>
            </a:p>
          </p:txBody>
        </p:sp>
      </p:grpSp>
      <p:pic>
        <p:nvPicPr>
          <p:cNvPr id="4" name="图片 3"/>
          <p:cNvPicPr>
            <a:picLocks noChangeAspect="1"/>
          </p:cNvPicPr>
          <p:nvPr/>
        </p:nvPicPr>
        <p:blipFill>
          <a:blip r:embed="rId2"/>
          <a:stretch>
            <a:fillRect/>
          </a:stretch>
        </p:blipFill>
        <p:spPr>
          <a:xfrm>
            <a:off x="892810" y="666750"/>
            <a:ext cx="4855210" cy="3856355"/>
          </a:xfrm>
          <a:prstGeom prst="rect">
            <a:avLst/>
          </a:prstGeom>
        </p:spPr>
      </p:pic>
      <p:pic>
        <p:nvPicPr>
          <p:cNvPr id="5" name="图片 4"/>
          <p:cNvPicPr>
            <a:picLocks noChangeAspect="1"/>
          </p:cNvPicPr>
          <p:nvPr/>
        </p:nvPicPr>
        <p:blipFill>
          <a:blip r:embed="rId3"/>
          <a:stretch>
            <a:fillRect/>
          </a:stretch>
        </p:blipFill>
        <p:spPr>
          <a:xfrm>
            <a:off x="5990590" y="666750"/>
            <a:ext cx="4175760" cy="3856355"/>
          </a:xfrm>
          <a:prstGeom prst="rect">
            <a:avLst/>
          </a:prstGeom>
        </p:spPr>
      </p:pic>
      <p:sp>
        <p:nvSpPr>
          <p:cNvPr id="9" name="矩形 8"/>
          <p:cNvSpPr/>
          <p:nvPr/>
        </p:nvSpPr>
        <p:spPr>
          <a:xfrm>
            <a:off x="1358900" y="4876800"/>
            <a:ext cx="9305290" cy="128714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a:p>
        </p:txBody>
      </p:sp>
      <p:sp>
        <p:nvSpPr>
          <p:cNvPr id="10" name="矩形 9"/>
          <p:cNvSpPr/>
          <p:nvPr/>
        </p:nvSpPr>
        <p:spPr>
          <a:xfrm>
            <a:off x="2216785" y="5396865"/>
            <a:ext cx="7647940" cy="460375"/>
          </a:xfrm>
          <a:prstGeom prst="rect">
            <a:avLst/>
          </a:prstGeom>
        </p:spPr>
        <p:txBody>
          <a:bodyPr wrap="square">
            <a:spAutoFit/>
          </a:bodyPr>
          <a:p>
            <a:pPr>
              <a:lnSpc>
                <a:spcPct val="150000"/>
              </a:lnSpc>
            </a:pPr>
            <a:r>
              <a:rPr lang="en-US" altLang="zh-CN" sz="16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sym typeface="+mn-ea"/>
              </a:rPr>
              <a:t>https://public.extremefactory.com/docs/xcs/rest-api/api-full.html</a:t>
            </a:r>
            <a:endParaRPr lang="en-US" altLang="zh-CN" sz="16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sp>
        <p:nvSpPr>
          <p:cNvPr id="12" name="椭圆 11"/>
          <p:cNvSpPr/>
          <p:nvPr/>
        </p:nvSpPr>
        <p:spPr>
          <a:xfrm>
            <a:off x="1795806" y="5130515"/>
            <a:ext cx="266263" cy="266263"/>
          </a:xfrm>
          <a:prstGeom prst="ellipse">
            <a:avLst/>
          </a:prstGeom>
          <a:gradFill>
            <a:gsLst>
              <a:gs pos="0">
                <a:schemeClr val="bg1"/>
              </a:gs>
              <a:gs pos="74000">
                <a:schemeClr val="bg1">
                  <a:lumMod val="95000"/>
                </a:schemeClr>
              </a:gs>
            </a:gsLst>
            <a:lin ang="5400000" scaled="1"/>
          </a:gra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a:p>
        </p:txBody>
      </p:sp>
      <p:sp>
        <p:nvSpPr>
          <p:cNvPr id="13" name="矩形 12"/>
          <p:cNvSpPr/>
          <p:nvPr/>
        </p:nvSpPr>
        <p:spPr>
          <a:xfrm>
            <a:off x="2203623" y="5079120"/>
            <a:ext cx="4810760" cy="368300"/>
          </a:xfrm>
          <a:prstGeom prst="rect">
            <a:avLst/>
          </a:prstGeom>
        </p:spPr>
        <p:txBody>
          <a:bodyPr wrap="none">
            <a:spAutoFit/>
          </a:bodyPr>
          <a:p>
            <a:pPr algn="l"/>
            <a:r>
              <a:rPr lang="en-US" altLang="zh-CN" b="1"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sym typeface="+mn-ea"/>
              </a:rPr>
              <a:t>XCS3 RESTful API端点和HTTP方法的</a:t>
            </a:r>
            <a:r>
              <a:rPr lang="zh-CN" altLang="en-US" b="1"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sym typeface="+mn-ea"/>
              </a:rPr>
              <a:t>详细</a:t>
            </a:r>
            <a:r>
              <a:rPr lang="en-US" altLang="zh-CN" b="1"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sym typeface="+mn-ea"/>
              </a:rPr>
              <a:t>列表</a:t>
            </a:r>
            <a:endParaRPr lang="en-US" altLang="zh-CN" b="1"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sp>
        <p:nvSpPr>
          <p:cNvPr id="14" name="矩形 13"/>
          <p:cNvSpPr/>
          <p:nvPr/>
        </p:nvSpPr>
        <p:spPr>
          <a:xfrm>
            <a:off x="10420523" y="2302900"/>
            <a:ext cx="717550" cy="583565"/>
          </a:xfrm>
          <a:prstGeom prst="rect">
            <a:avLst/>
          </a:prstGeom>
        </p:spPr>
        <p:txBody>
          <a:bodyPr wrap="none">
            <a:spAutoFit/>
          </a:bodyPr>
          <a:p>
            <a:pPr algn="l"/>
            <a:r>
              <a:rPr lang="en-US" altLang="zh-CN" sz="3200" b="1" dirty="0">
                <a:solidFill>
                  <a:schemeClr val="tx1"/>
                </a:solidFill>
                <a:latin typeface="微软雅黑 Light" panose="020B0502040204020203" pitchFamily="34" charset="-122"/>
                <a:ea typeface="微软雅黑 Light" panose="020B0502040204020203" pitchFamily="34" charset="-122"/>
                <a:cs typeface="Arial" panose="020B0604020202020204" pitchFamily="34" charset="0"/>
                <a:sym typeface="+mn-ea"/>
              </a:rPr>
              <a:t>. . .</a:t>
            </a:r>
            <a:endParaRPr lang="en-US" altLang="zh-CN" sz="3200" b="1" dirty="0">
              <a:solidFill>
                <a:schemeClr val="tx1"/>
              </a:solidFill>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fade">
                                      <p:cBhvr>
                                        <p:cTn id="20" dur="500"/>
                                        <p:tgtEl>
                                          <p:spTgt spid="13"/>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P spid="10" grpId="0"/>
      <p:bldP spid="12" grpId="0" bldLvl="0" animBg="1"/>
      <p:bldP spid="13" grpId="0"/>
      <p:bldP spid="1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644635" y="8"/>
            <a:ext cx="10902731" cy="60959"/>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Light" panose="020B0502040204020203" pitchFamily="34" charset="-122"/>
              <a:ea typeface="微软雅黑 Light" panose="020B0502040204020203" pitchFamily="34" charset="-122"/>
            </a:endParaRPr>
          </a:p>
        </p:txBody>
      </p:sp>
      <p:grpSp>
        <p:nvGrpSpPr>
          <p:cNvPr id="8" name="组合 7"/>
          <p:cNvGrpSpPr/>
          <p:nvPr/>
        </p:nvGrpSpPr>
        <p:grpSpPr>
          <a:xfrm>
            <a:off x="-41910" y="635"/>
            <a:ext cx="752475" cy="2143760"/>
            <a:chOff x="-66" y="-20"/>
            <a:chExt cx="1185" cy="3376"/>
          </a:xfrm>
        </p:grpSpPr>
        <p:pic>
          <p:nvPicPr>
            <p:cNvPr id="7" name="图片 6"/>
            <p:cNvPicPr>
              <a:picLocks noChangeAspect="1"/>
            </p:cNvPicPr>
            <p:nvPr/>
          </p:nvPicPr>
          <p:blipFill>
            <a:blip r:embed="rId1"/>
            <a:stretch>
              <a:fillRect/>
            </a:stretch>
          </p:blipFill>
          <p:spPr>
            <a:xfrm>
              <a:off x="-66" y="-20"/>
              <a:ext cx="1185" cy="3376"/>
            </a:xfrm>
            <a:prstGeom prst="rect">
              <a:avLst/>
            </a:prstGeom>
          </p:spPr>
        </p:pic>
        <p:sp>
          <p:nvSpPr>
            <p:cNvPr id="21" name="矩形 20"/>
            <p:cNvSpPr/>
            <p:nvPr/>
          </p:nvSpPr>
          <p:spPr>
            <a:xfrm>
              <a:off x="-15" y="0"/>
              <a:ext cx="1040" cy="3047"/>
            </a:xfrm>
            <a:prstGeom prst="rect">
              <a:avLst/>
            </a:prstGeom>
          </p:spPr>
          <p:txBody>
            <a:bodyPr wrap="square" lIns="269875" tIns="136525" rIns="269875" bIns="136525" anchor="t" anchorCtr="1">
              <a:spAutoFit/>
            </a:bodyPr>
            <a:lstStyle/>
            <a:p>
              <a:pPr algn="ctr"/>
              <a:r>
                <a:rPr lang="en-US" altLang="zh-CN" dirty="0">
                  <a:solidFill>
                    <a:schemeClr val="bg1"/>
                  </a:solidFill>
                  <a:latin typeface="微软雅黑 Light" panose="020B0502040204020203" pitchFamily="34" charset="-122"/>
                  <a:ea typeface="微软雅黑 Light" panose="020B0502040204020203" pitchFamily="34" charset="-122"/>
                  <a:cs typeface="微软雅黑 Light" panose="020B0502040204020203" pitchFamily="34" charset="-122"/>
                  <a:sym typeface="+mn-ea"/>
                </a:rPr>
                <a:t>XCS3 </a:t>
              </a:r>
              <a:r>
                <a:rPr lang="zh-CN" altLang="en-US" dirty="0">
                  <a:solidFill>
                    <a:schemeClr val="bg1"/>
                  </a:solidFill>
                  <a:latin typeface="微软雅黑 Light" panose="020B0502040204020203" pitchFamily="34" charset="-122"/>
                  <a:ea typeface="微软雅黑 Light" panose="020B0502040204020203" pitchFamily="34" charset="-122"/>
                  <a:cs typeface="微软雅黑 Light" panose="020B0502040204020203" pitchFamily="34" charset="-122"/>
                  <a:sym typeface="+mn-ea"/>
                </a:rPr>
                <a:t>项目</a:t>
              </a:r>
              <a:endParaRPr lang="zh-CN" altLang="en-US" b="1" dirty="0">
                <a:solidFill>
                  <a:schemeClr val="bg1"/>
                </a:solidFill>
                <a:latin typeface="微软雅黑 Light" panose="020B0502040204020203" pitchFamily="34" charset="-122"/>
                <a:ea typeface="微软雅黑 Light" panose="020B0502040204020203" pitchFamily="34" charset="-122"/>
                <a:cs typeface="微软雅黑 Light" panose="020B0502040204020203" pitchFamily="34" charset="-122"/>
                <a:sym typeface="+mn-ea"/>
              </a:endParaRPr>
            </a:p>
          </p:txBody>
        </p:sp>
      </p:grpSp>
      <p:sp>
        <p:nvSpPr>
          <p:cNvPr id="12" name="菱形 11"/>
          <p:cNvSpPr/>
          <p:nvPr/>
        </p:nvSpPr>
        <p:spPr>
          <a:xfrm>
            <a:off x="3571974" y="1709019"/>
            <a:ext cx="1419726" cy="1419726"/>
          </a:xfrm>
          <a:prstGeom prst="diamond">
            <a:avLst/>
          </a:prstGeom>
          <a:solidFill>
            <a:srgbClr val="F15B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Light" panose="020B0502040204020203" pitchFamily="34" charset="-122"/>
              <a:ea typeface="微软雅黑 Light" panose="020B0502040204020203" pitchFamily="34" charset="-122"/>
            </a:endParaRPr>
          </a:p>
        </p:txBody>
      </p:sp>
      <p:sp>
        <p:nvSpPr>
          <p:cNvPr id="3" name="菱形 2"/>
          <p:cNvSpPr/>
          <p:nvPr/>
        </p:nvSpPr>
        <p:spPr>
          <a:xfrm>
            <a:off x="686800" y="638207"/>
            <a:ext cx="3561350" cy="3561350"/>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Light" panose="020B0502040204020203" pitchFamily="34" charset="-122"/>
              <a:ea typeface="微软雅黑 Light" panose="020B0502040204020203" pitchFamily="34" charset="-122"/>
            </a:endParaRPr>
          </a:p>
        </p:txBody>
      </p:sp>
      <p:sp>
        <p:nvSpPr>
          <p:cNvPr id="14" name="菱形 13"/>
          <p:cNvSpPr/>
          <p:nvPr/>
        </p:nvSpPr>
        <p:spPr>
          <a:xfrm>
            <a:off x="7200698" y="1709019"/>
            <a:ext cx="1419726" cy="1419726"/>
          </a:xfrm>
          <a:prstGeom prst="diamond">
            <a:avLst/>
          </a:prstGeom>
          <a:solidFill>
            <a:srgbClr val="F15B2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Light" panose="020B0502040204020203" pitchFamily="34" charset="-122"/>
              <a:ea typeface="微软雅黑 Light" panose="020B0502040204020203" pitchFamily="34" charset="-122"/>
            </a:endParaRPr>
          </a:p>
        </p:txBody>
      </p:sp>
      <p:sp>
        <p:nvSpPr>
          <p:cNvPr id="4" name="菱形 3"/>
          <p:cNvSpPr/>
          <p:nvPr/>
        </p:nvSpPr>
        <p:spPr>
          <a:xfrm>
            <a:off x="4315524" y="638207"/>
            <a:ext cx="3561350" cy="3561350"/>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Light" panose="020B0502040204020203" pitchFamily="34" charset="-122"/>
              <a:ea typeface="微软雅黑 Light" panose="020B0502040204020203" pitchFamily="34" charset="-122"/>
            </a:endParaRPr>
          </a:p>
        </p:txBody>
      </p:sp>
      <p:sp>
        <p:nvSpPr>
          <p:cNvPr id="5" name="菱形 4"/>
          <p:cNvSpPr/>
          <p:nvPr/>
        </p:nvSpPr>
        <p:spPr>
          <a:xfrm>
            <a:off x="7944248" y="638207"/>
            <a:ext cx="3561350" cy="3561350"/>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Light" panose="020B0502040204020203" pitchFamily="34" charset="-122"/>
              <a:ea typeface="微软雅黑 Light" panose="020B0502040204020203" pitchFamily="34" charset="-122"/>
            </a:endParaRPr>
          </a:p>
        </p:txBody>
      </p:sp>
      <p:sp>
        <p:nvSpPr>
          <p:cNvPr id="22" name="任意多边形 21"/>
          <p:cNvSpPr/>
          <p:nvPr/>
        </p:nvSpPr>
        <p:spPr>
          <a:xfrm>
            <a:off x="982176" y="2076193"/>
            <a:ext cx="346509" cy="683393"/>
          </a:xfrm>
          <a:custGeom>
            <a:avLst/>
            <a:gdLst>
              <a:gd name="connsiteX0" fmla="*/ 346509 w 346509"/>
              <a:gd name="connsiteY0" fmla="*/ 0 h 683393"/>
              <a:gd name="connsiteX1" fmla="*/ 0 w 346509"/>
              <a:gd name="connsiteY1" fmla="*/ 346509 h 683393"/>
              <a:gd name="connsiteX2" fmla="*/ 336884 w 346509"/>
              <a:gd name="connsiteY2" fmla="*/ 683393 h 683393"/>
            </a:gdLst>
            <a:ahLst/>
            <a:cxnLst>
              <a:cxn ang="0">
                <a:pos x="connsiteX0" y="connsiteY0"/>
              </a:cxn>
              <a:cxn ang="0">
                <a:pos x="connsiteX1" y="connsiteY1"/>
              </a:cxn>
              <a:cxn ang="0">
                <a:pos x="connsiteX2" y="connsiteY2"/>
              </a:cxn>
            </a:cxnLst>
            <a:rect l="l" t="t" r="r" b="b"/>
            <a:pathLst>
              <a:path w="346509" h="683393">
                <a:moveTo>
                  <a:pt x="346509" y="0"/>
                </a:moveTo>
                <a:lnTo>
                  <a:pt x="0" y="346509"/>
                </a:lnTo>
                <a:lnTo>
                  <a:pt x="336884" y="683393"/>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Light" panose="020B0502040204020203" pitchFamily="34" charset="-122"/>
              <a:ea typeface="微软雅黑 Light" panose="020B0502040204020203" pitchFamily="34" charset="-122"/>
            </a:endParaRPr>
          </a:p>
        </p:txBody>
      </p:sp>
      <p:sp>
        <p:nvSpPr>
          <p:cNvPr id="23" name="任意多边形 22"/>
          <p:cNvSpPr/>
          <p:nvPr/>
        </p:nvSpPr>
        <p:spPr>
          <a:xfrm>
            <a:off x="4645191" y="2076193"/>
            <a:ext cx="346509" cy="683393"/>
          </a:xfrm>
          <a:custGeom>
            <a:avLst/>
            <a:gdLst>
              <a:gd name="connsiteX0" fmla="*/ 346509 w 346509"/>
              <a:gd name="connsiteY0" fmla="*/ 0 h 683393"/>
              <a:gd name="connsiteX1" fmla="*/ 0 w 346509"/>
              <a:gd name="connsiteY1" fmla="*/ 346509 h 683393"/>
              <a:gd name="connsiteX2" fmla="*/ 336884 w 346509"/>
              <a:gd name="connsiteY2" fmla="*/ 683393 h 683393"/>
            </a:gdLst>
            <a:ahLst/>
            <a:cxnLst>
              <a:cxn ang="0">
                <a:pos x="connsiteX0" y="connsiteY0"/>
              </a:cxn>
              <a:cxn ang="0">
                <a:pos x="connsiteX1" y="connsiteY1"/>
              </a:cxn>
              <a:cxn ang="0">
                <a:pos x="connsiteX2" y="connsiteY2"/>
              </a:cxn>
            </a:cxnLst>
            <a:rect l="l" t="t" r="r" b="b"/>
            <a:pathLst>
              <a:path w="346509" h="683393">
                <a:moveTo>
                  <a:pt x="346509" y="0"/>
                </a:moveTo>
                <a:lnTo>
                  <a:pt x="0" y="346509"/>
                </a:lnTo>
                <a:lnTo>
                  <a:pt x="336884" y="683393"/>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Light" panose="020B0502040204020203" pitchFamily="34" charset="-122"/>
              <a:ea typeface="微软雅黑 Light" panose="020B0502040204020203" pitchFamily="34" charset="-122"/>
            </a:endParaRPr>
          </a:p>
        </p:txBody>
      </p:sp>
      <p:sp>
        <p:nvSpPr>
          <p:cNvPr id="24" name="任意多边形 23"/>
          <p:cNvSpPr/>
          <p:nvPr/>
        </p:nvSpPr>
        <p:spPr>
          <a:xfrm>
            <a:off x="8247444" y="2076193"/>
            <a:ext cx="346509" cy="683393"/>
          </a:xfrm>
          <a:custGeom>
            <a:avLst/>
            <a:gdLst>
              <a:gd name="connsiteX0" fmla="*/ 346509 w 346509"/>
              <a:gd name="connsiteY0" fmla="*/ 0 h 683393"/>
              <a:gd name="connsiteX1" fmla="*/ 0 w 346509"/>
              <a:gd name="connsiteY1" fmla="*/ 346509 h 683393"/>
              <a:gd name="connsiteX2" fmla="*/ 336884 w 346509"/>
              <a:gd name="connsiteY2" fmla="*/ 683393 h 683393"/>
            </a:gdLst>
            <a:ahLst/>
            <a:cxnLst>
              <a:cxn ang="0">
                <a:pos x="connsiteX0" y="connsiteY0"/>
              </a:cxn>
              <a:cxn ang="0">
                <a:pos x="connsiteX1" y="connsiteY1"/>
              </a:cxn>
              <a:cxn ang="0">
                <a:pos x="connsiteX2" y="connsiteY2"/>
              </a:cxn>
            </a:cxnLst>
            <a:rect l="l" t="t" r="r" b="b"/>
            <a:pathLst>
              <a:path w="346509" h="683393">
                <a:moveTo>
                  <a:pt x="346509" y="0"/>
                </a:moveTo>
                <a:lnTo>
                  <a:pt x="0" y="346509"/>
                </a:lnTo>
                <a:lnTo>
                  <a:pt x="336884" y="683393"/>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Light" panose="020B0502040204020203" pitchFamily="34" charset="-122"/>
              <a:ea typeface="微软雅黑 Light" panose="020B0502040204020203" pitchFamily="34" charset="-122"/>
            </a:endParaRPr>
          </a:p>
        </p:txBody>
      </p:sp>
      <p:sp>
        <p:nvSpPr>
          <p:cNvPr id="27" name="任意多边形 26"/>
          <p:cNvSpPr/>
          <p:nvPr/>
        </p:nvSpPr>
        <p:spPr>
          <a:xfrm flipH="1">
            <a:off x="10860288" y="2076193"/>
            <a:ext cx="346509" cy="683393"/>
          </a:xfrm>
          <a:custGeom>
            <a:avLst/>
            <a:gdLst>
              <a:gd name="connsiteX0" fmla="*/ 346509 w 346509"/>
              <a:gd name="connsiteY0" fmla="*/ 0 h 683393"/>
              <a:gd name="connsiteX1" fmla="*/ 0 w 346509"/>
              <a:gd name="connsiteY1" fmla="*/ 346509 h 683393"/>
              <a:gd name="connsiteX2" fmla="*/ 336884 w 346509"/>
              <a:gd name="connsiteY2" fmla="*/ 683393 h 683393"/>
            </a:gdLst>
            <a:ahLst/>
            <a:cxnLst>
              <a:cxn ang="0">
                <a:pos x="connsiteX0" y="connsiteY0"/>
              </a:cxn>
              <a:cxn ang="0">
                <a:pos x="connsiteX1" y="connsiteY1"/>
              </a:cxn>
              <a:cxn ang="0">
                <a:pos x="connsiteX2" y="connsiteY2"/>
              </a:cxn>
            </a:cxnLst>
            <a:rect l="l" t="t" r="r" b="b"/>
            <a:pathLst>
              <a:path w="346509" h="683393">
                <a:moveTo>
                  <a:pt x="346509" y="0"/>
                </a:moveTo>
                <a:lnTo>
                  <a:pt x="0" y="346509"/>
                </a:lnTo>
                <a:lnTo>
                  <a:pt x="336884" y="683393"/>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Light" panose="020B0502040204020203" pitchFamily="34" charset="-122"/>
              <a:ea typeface="微软雅黑 Light" panose="020B0502040204020203" pitchFamily="34" charset="-122"/>
            </a:endParaRPr>
          </a:p>
        </p:txBody>
      </p:sp>
      <p:sp>
        <p:nvSpPr>
          <p:cNvPr id="28" name="任意多边形 27"/>
          <p:cNvSpPr/>
          <p:nvPr/>
        </p:nvSpPr>
        <p:spPr>
          <a:xfrm flipH="1">
            <a:off x="7214516" y="2076193"/>
            <a:ext cx="346509" cy="683393"/>
          </a:xfrm>
          <a:custGeom>
            <a:avLst/>
            <a:gdLst>
              <a:gd name="connsiteX0" fmla="*/ 346509 w 346509"/>
              <a:gd name="connsiteY0" fmla="*/ 0 h 683393"/>
              <a:gd name="connsiteX1" fmla="*/ 0 w 346509"/>
              <a:gd name="connsiteY1" fmla="*/ 346509 h 683393"/>
              <a:gd name="connsiteX2" fmla="*/ 336884 w 346509"/>
              <a:gd name="connsiteY2" fmla="*/ 683393 h 683393"/>
            </a:gdLst>
            <a:ahLst/>
            <a:cxnLst>
              <a:cxn ang="0">
                <a:pos x="connsiteX0" y="connsiteY0"/>
              </a:cxn>
              <a:cxn ang="0">
                <a:pos x="connsiteX1" y="connsiteY1"/>
              </a:cxn>
              <a:cxn ang="0">
                <a:pos x="connsiteX2" y="connsiteY2"/>
              </a:cxn>
            </a:cxnLst>
            <a:rect l="l" t="t" r="r" b="b"/>
            <a:pathLst>
              <a:path w="346509" h="683393">
                <a:moveTo>
                  <a:pt x="346509" y="0"/>
                </a:moveTo>
                <a:lnTo>
                  <a:pt x="0" y="346509"/>
                </a:lnTo>
                <a:lnTo>
                  <a:pt x="336884" y="683393"/>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Light" panose="020B0502040204020203" pitchFamily="34" charset="-122"/>
              <a:ea typeface="微软雅黑 Light" panose="020B0502040204020203" pitchFamily="34" charset="-122"/>
            </a:endParaRPr>
          </a:p>
        </p:txBody>
      </p:sp>
      <p:sp>
        <p:nvSpPr>
          <p:cNvPr id="31" name="任意多边形 30"/>
          <p:cNvSpPr/>
          <p:nvPr/>
        </p:nvSpPr>
        <p:spPr>
          <a:xfrm flipH="1">
            <a:off x="3545503" y="2076193"/>
            <a:ext cx="346509" cy="683393"/>
          </a:xfrm>
          <a:custGeom>
            <a:avLst/>
            <a:gdLst>
              <a:gd name="connsiteX0" fmla="*/ 346509 w 346509"/>
              <a:gd name="connsiteY0" fmla="*/ 0 h 683393"/>
              <a:gd name="connsiteX1" fmla="*/ 0 w 346509"/>
              <a:gd name="connsiteY1" fmla="*/ 346509 h 683393"/>
              <a:gd name="connsiteX2" fmla="*/ 336884 w 346509"/>
              <a:gd name="connsiteY2" fmla="*/ 683393 h 683393"/>
            </a:gdLst>
            <a:ahLst/>
            <a:cxnLst>
              <a:cxn ang="0">
                <a:pos x="connsiteX0" y="connsiteY0"/>
              </a:cxn>
              <a:cxn ang="0">
                <a:pos x="connsiteX1" y="connsiteY1"/>
              </a:cxn>
              <a:cxn ang="0">
                <a:pos x="connsiteX2" y="connsiteY2"/>
              </a:cxn>
            </a:cxnLst>
            <a:rect l="l" t="t" r="r" b="b"/>
            <a:pathLst>
              <a:path w="346509" h="683393">
                <a:moveTo>
                  <a:pt x="346509" y="0"/>
                </a:moveTo>
                <a:lnTo>
                  <a:pt x="0" y="346509"/>
                </a:lnTo>
                <a:lnTo>
                  <a:pt x="336884" y="683393"/>
                </a:lnTo>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微软雅黑 Light" panose="020B0502040204020203" pitchFamily="34" charset="-122"/>
              <a:ea typeface="微软雅黑 Light" panose="020B0502040204020203" pitchFamily="34" charset="-122"/>
            </a:endParaRPr>
          </a:p>
        </p:txBody>
      </p:sp>
      <p:sp>
        <p:nvSpPr>
          <p:cNvPr id="32" name="矩形 31"/>
          <p:cNvSpPr/>
          <p:nvPr/>
        </p:nvSpPr>
        <p:spPr>
          <a:xfrm>
            <a:off x="1328420" y="2141220"/>
            <a:ext cx="2243455" cy="553085"/>
          </a:xfrm>
          <a:prstGeom prst="rect">
            <a:avLst/>
          </a:prstGeom>
        </p:spPr>
        <p:txBody>
          <a:bodyPr wrap="square">
            <a:spAutoFit/>
          </a:bodyPr>
          <a:p>
            <a:pPr algn="ctr">
              <a:lnSpc>
                <a:spcPct val="150000"/>
              </a:lnSpc>
            </a:pPr>
            <a:r>
              <a:rPr lang="zh-CN" altLang="en-US" sz="2000" b="1" dirty="0" smtClean="0">
                <a:solidFill>
                  <a:schemeClr val="bg1"/>
                </a:solidFill>
                <a:latin typeface="微软雅黑 Light" panose="020B0502040204020203" pitchFamily="34" charset="-122"/>
                <a:ea typeface="微软雅黑 Light" panose="020B0502040204020203" pitchFamily="34" charset="-122"/>
              </a:rPr>
              <a:t>多层系统抽象层</a:t>
            </a:r>
            <a:endParaRPr lang="zh-CN" altLang="en-US" sz="2000" b="1" dirty="0">
              <a:solidFill>
                <a:schemeClr val="bg1"/>
              </a:solidFill>
              <a:latin typeface="微软雅黑 Light" panose="020B0502040204020203" pitchFamily="34" charset="-122"/>
              <a:ea typeface="微软雅黑 Light" panose="020B0502040204020203" pitchFamily="34" charset="-122"/>
            </a:endParaRPr>
          </a:p>
        </p:txBody>
      </p:sp>
      <p:sp>
        <p:nvSpPr>
          <p:cNvPr id="36" name="矩形 35"/>
          <p:cNvSpPr/>
          <p:nvPr/>
        </p:nvSpPr>
        <p:spPr>
          <a:xfrm>
            <a:off x="4991735" y="1805940"/>
            <a:ext cx="2221230" cy="1337945"/>
          </a:xfrm>
          <a:prstGeom prst="rect">
            <a:avLst/>
          </a:prstGeom>
        </p:spPr>
        <p:txBody>
          <a:bodyPr wrap="square">
            <a:spAutoFit/>
          </a:bodyPr>
          <a:p>
            <a:pPr algn="ctr">
              <a:lnSpc>
                <a:spcPct val="150000"/>
              </a:lnSpc>
            </a:pPr>
            <a:r>
              <a:rPr lang="zh-CN" altLang="en-US" b="1" dirty="0">
                <a:solidFill>
                  <a:schemeClr val="bg1"/>
                </a:solidFill>
                <a:latin typeface="微软雅黑 Light" panose="020B0502040204020203" pitchFamily="34" charset="-122"/>
                <a:ea typeface="微软雅黑 Light" panose="020B0502040204020203" pitchFamily="34" charset="-122"/>
              </a:rPr>
              <a:t>通过两种可能的方法实现非侵入性的HPC应用程序集成</a:t>
            </a:r>
            <a:endParaRPr lang="zh-CN" altLang="en-US" b="1" dirty="0">
              <a:solidFill>
                <a:schemeClr val="bg1"/>
              </a:solidFill>
              <a:latin typeface="微软雅黑 Light" panose="020B0502040204020203" pitchFamily="34" charset="-122"/>
              <a:ea typeface="微软雅黑 Light" panose="020B0502040204020203" pitchFamily="34" charset="-122"/>
            </a:endParaRPr>
          </a:p>
        </p:txBody>
      </p:sp>
      <p:sp>
        <p:nvSpPr>
          <p:cNvPr id="39" name="矩形 38"/>
          <p:cNvSpPr/>
          <p:nvPr/>
        </p:nvSpPr>
        <p:spPr>
          <a:xfrm>
            <a:off x="8620760" y="1957705"/>
            <a:ext cx="2239645" cy="922020"/>
          </a:xfrm>
          <a:prstGeom prst="rect">
            <a:avLst/>
          </a:prstGeom>
        </p:spPr>
        <p:txBody>
          <a:bodyPr wrap="square">
            <a:spAutoFit/>
          </a:bodyPr>
          <a:p>
            <a:pPr algn="ctr">
              <a:lnSpc>
                <a:spcPct val="150000"/>
              </a:lnSpc>
            </a:pPr>
            <a:r>
              <a:rPr b="1" dirty="0">
                <a:solidFill>
                  <a:schemeClr val="bg1"/>
                </a:solidFill>
                <a:latin typeface="微软雅黑 Light" panose="020B0502040204020203" pitchFamily="34" charset="-122"/>
                <a:ea typeface="微软雅黑 Light" panose="020B0502040204020203" pitchFamily="34" charset="-122"/>
                <a:cs typeface="微软雅黑 Light" panose="020B0502040204020203" pitchFamily="34" charset="-122"/>
              </a:rPr>
              <a:t>不依附于任何</a:t>
            </a:r>
            <a:endParaRPr b="1" dirty="0">
              <a:solidFill>
                <a:schemeClr val="bg1"/>
              </a:solidFill>
              <a:latin typeface="微软雅黑 Light" panose="020B0502040204020203" pitchFamily="34" charset="-122"/>
              <a:ea typeface="微软雅黑 Light" panose="020B0502040204020203" pitchFamily="34" charset="-122"/>
              <a:cs typeface="微软雅黑 Light" panose="020B0502040204020203" pitchFamily="34" charset="-122"/>
            </a:endParaRPr>
          </a:p>
          <a:p>
            <a:pPr algn="ctr">
              <a:lnSpc>
                <a:spcPct val="150000"/>
              </a:lnSpc>
            </a:pPr>
            <a:r>
              <a:rPr b="1" dirty="0">
                <a:solidFill>
                  <a:schemeClr val="bg1"/>
                </a:solidFill>
                <a:latin typeface="微软雅黑 Light" panose="020B0502040204020203" pitchFamily="34" charset="-122"/>
                <a:ea typeface="微软雅黑 Light" panose="020B0502040204020203" pitchFamily="34" charset="-122"/>
                <a:cs typeface="微软雅黑 Light" panose="020B0502040204020203" pitchFamily="34" charset="-122"/>
              </a:rPr>
              <a:t>HPC硬件或环境</a:t>
            </a:r>
            <a:endParaRPr b="1" dirty="0">
              <a:solidFill>
                <a:schemeClr val="bg1"/>
              </a:solidFill>
              <a:latin typeface="微软雅黑 Light" panose="020B0502040204020203" pitchFamily="34" charset="-122"/>
              <a:ea typeface="微软雅黑 Light" panose="020B0502040204020203" pitchFamily="34" charset="-122"/>
              <a:cs typeface="微软雅黑 Light" panose="020B0502040204020203" pitchFamily="34" charset="-122"/>
            </a:endParaRPr>
          </a:p>
        </p:txBody>
      </p:sp>
      <p:sp>
        <p:nvSpPr>
          <p:cNvPr id="6" name="矩形 5"/>
          <p:cNvSpPr/>
          <p:nvPr/>
        </p:nvSpPr>
        <p:spPr>
          <a:xfrm>
            <a:off x="1358900" y="4876800"/>
            <a:ext cx="9305290" cy="128714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a:p>
        </p:txBody>
      </p:sp>
      <p:sp>
        <p:nvSpPr>
          <p:cNvPr id="9" name="椭圆 8"/>
          <p:cNvSpPr/>
          <p:nvPr/>
        </p:nvSpPr>
        <p:spPr>
          <a:xfrm>
            <a:off x="1795806" y="5130515"/>
            <a:ext cx="266263" cy="266263"/>
          </a:xfrm>
          <a:prstGeom prst="ellipse">
            <a:avLst/>
          </a:prstGeom>
          <a:gradFill>
            <a:gsLst>
              <a:gs pos="0">
                <a:schemeClr val="bg1"/>
              </a:gs>
              <a:gs pos="74000">
                <a:schemeClr val="bg1">
                  <a:lumMod val="95000"/>
                </a:schemeClr>
              </a:gs>
            </a:gsLst>
            <a:lin ang="5400000" scaled="1"/>
          </a:gra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a:p>
        </p:txBody>
      </p:sp>
      <p:sp>
        <p:nvSpPr>
          <p:cNvPr id="10" name="矩形 9"/>
          <p:cNvSpPr/>
          <p:nvPr/>
        </p:nvSpPr>
        <p:spPr>
          <a:xfrm>
            <a:off x="2166793" y="4952120"/>
            <a:ext cx="7898130" cy="922020"/>
          </a:xfrm>
          <a:prstGeom prst="rect">
            <a:avLst/>
          </a:prstGeom>
        </p:spPr>
        <p:txBody>
          <a:bodyPr wrap="none">
            <a:spAutoFit/>
          </a:bodyPr>
          <a:p>
            <a:pPr algn="l">
              <a:lnSpc>
                <a:spcPct val="150000"/>
              </a:lnSpc>
            </a:pPr>
            <a:r>
              <a:rPr lang="en-US" altLang="zh-CN" b="1"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sym typeface="+mn-ea"/>
              </a:rPr>
              <a:t>为了使XCS3易于集成到任何类型的环境中(行业客户、公共计算中心、云HPC</a:t>
            </a:r>
            <a:endParaRPr lang="en-US" altLang="zh-CN" b="1"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sym typeface="+mn-ea"/>
            </a:endParaRPr>
          </a:p>
          <a:p>
            <a:pPr algn="l">
              <a:lnSpc>
                <a:spcPct val="150000"/>
              </a:lnSpc>
            </a:pPr>
            <a:r>
              <a:rPr lang="en-US" altLang="zh-CN" b="1"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sym typeface="+mn-ea"/>
              </a:rPr>
              <a:t>服务提供商等)，我们做出了三个主要的设计选择并进行了实现</a:t>
            </a:r>
            <a:endParaRPr lang="en-US" altLang="zh-CN" b="1"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fade">
                                      <p:cBhvr>
                                        <p:cTn id="14" dur="500"/>
                                        <p:tgtEl>
                                          <p:spTgt spid="9"/>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9" grpId="0" bldLvl="0" animBg="1"/>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872518" y="2916032"/>
            <a:ext cx="961996" cy="961996"/>
            <a:chOff x="1391910" y="2190356"/>
            <a:chExt cx="721497" cy="721497"/>
          </a:xfrm>
        </p:grpSpPr>
        <p:sp>
          <p:nvSpPr>
            <p:cNvPr id="5" name="椭圆 4"/>
            <p:cNvSpPr/>
            <p:nvPr/>
          </p:nvSpPr>
          <p:spPr>
            <a:xfrm>
              <a:off x="1391910" y="2190356"/>
              <a:ext cx="721497" cy="721497"/>
            </a:xfrm>
            <a:prstGeom prst="ellipse">
              <a:avLst/>
            </a:prstGeom>
            <a:gradFill>
              <a:gsLst>
                <a:gs pos="0">
                  <a:schemeClr val="bg1"/>
                </a:gs>
                <a:gs pos="74000">
                  <a:schemeClr val="bg1">
                    <a:lumMod val="95000"/>
                  </a:schemeClr>
                </a:gs>
              </a:gsLst>
              <a:lin ang="5400000" scaled="1"/>
            </a:gra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2" name="Freeform 5"/>
            <p:cNvSpPr>
              <a:spLocks noEditPoints="1"/>
            </p:cNvSpPr>
            <p:nvPr/>
          </p:nvSpPr>
          <p:spPr bwMode="auto">
            <a:xfrm>
              <a:off x="1552204" y="2359806"/>
              <a:ext cx="382589" cy="382588"/>
            </a:xfrm>
            <a:custGeom>
              <a:avLst/>
              <a:gdLst>
                <a:gd name="T0" fmla="*/ 78 w 201"/>
                <a:gd name="T1" fmla="*/ 194 h 201"/>
                <a:gd name="T2" fmla="*/ 91 w 201"/>
                <a:gd name="T3" fmla="*/ 164 h 201"/>
                <a:gd name="T4" fmla="*/ 154 w 201"/>
                <a:gd name="T5" fmla="*/ 123 h 201"/>
                <a:gd name="T6" fmla="*/ 150 w 201"/>
                <a:gd name="T7" fmla="*/ 168 h 201"/>
                <a:gd name="T8" fmla="*/ 78 w 201"/>
                <a:gd name="T9" fmla="*/ 194 h 201"/>
                <a:gd name="T10" fmla="*/ 35 w 201"/>
                <a:gd name="T11" fmla="*/ 128 h 201"/>
                <a:gd name="T12" fmla="*/ 82 w 201"/>
                <a:gd name="T13" fmla="*/ 54 h 201"/>
                <a:gd name="T14" fmla="*/ 106 w 201"/>
                <a:gd name="T15" fmla="*/ 35 h 201"/>
                <a:gd name="T16" fmla="*/ 167 w 201"/>
                <a:gd name="T17" fmla="*/ 95 h 201"/>
                <a:gd name="T18" fmla="*/ 148 w 201"/>
                <a:gd name="T19" fmla="*/ 119 h 201"/>
                <a:gd name="T20" fmla="*/ 74 w 201"/>
                <a:gd name="T21" fmla="*/ 166 h 201"/>
                <a:gd name="T22" fmla="*/ 35 w 201"/>
                <a:gd name="T23" fmla="*/ 128 h 201"/>
                <a:gd name="T24" fmla="*/ 127 w 201"/>
                <a:gd name="T25" fmla="*/ 75 h 201"/>
                <a:gd name="T26" fmla="*/ 102 w 201"/>
                <a:gd name="T27" fmla="*/ 75 h 201"/>
                <a:gd name="T28" fmla="*/ 102 w 201"/>
                <a:gd name="T29" fmla="*/ 99 h 201"/>
                <a:gd name="T30" fmla="*/ 127 w 201"/>
                <a:gd name="T31" fmla="*/ 99 h 201"/>
                <a:gd name="T32" fmla="*/ 127 w 201"/>
                <a:gd name="T33" fmla="*/ 75 h 201"/>
                <a:gd name="T34" fmla="*/ 179 w 201"/>
                <a:gd name="T35" fmla="*/ 17 h 201"/>
                <a:gd name="T36" fmla="*/ 196 w 201"/>
                <a:gd name="T37" fmla="*/ 0 h 201"/>
                <a:gd name="T38" fmla="*/ 201 w 201"/>
                <a:gd name="T39" fmla="*/ 5 h 201"/>
                <a:gd name="T40" fmla="*/ 184 w 201"/>
                <a:gd name="T41" fmla="*/ 21 h 201"/>
                <a:gd name="T42" fmla="*/ 170 w 201"/>
                <a:gd name="T43" fmla="*/ 90 h 201"/>
                <a:gd name="T44" fmla="*/ 112 w 201"/>
                <a:gd name="T45" fmla="*/ 31 h 201"/>
                <a:gd name="T46" fmla="*/ 179 w 201"/>
                <a:gd name="T47" fmla="*/ 17 h 201"/>
                <a:gd name="T48" fmla="*/ 7 w 201"/>
                <a:gd name="T49" fmla="*/ 123 h 201"/>
                <a:gd name="T50" fmla="*/ 34 w 201"/>
                <a:gd name="T51" fmla="*/ 51 h 201"/>
                <a:gd name="T52" fmla="*/ 78 w 201"/>
                <a:gd name="T53" fmla="*/ 47 h 201"/>
                <a:gd name="T54" fmla="*/ 37 w 201"/>
                <a:gd name="T55" fmla="*/ 110 h 201"/>
                <a:gd name="T56" fmla="*/ 7 w 201"/>
                <a:gd name="T57" fmla="*/ 123 h 201"/>
                <a:gd name="T58" fmla="*/ 48 w 201"/>
                <a:gd name="T59" fmla="*/ 169 h 201"/>
                <a:gd name="T60" fmla="*/ 48 w 201"/>
                <a:gd name="T61" fmla="*/ 161 h 201"/>
                <a:gd name="T62" fmla="*/ 31 w 201"/>
                <a:gd name="T63" fmla="*/ 170 h 201"/>
                <a:gd name="T64" fmla="*/ 39 w 201"/>
                <a:gd name="T65" fmla="*/ 152 h 201"/>
                <a:gd name="T66" fmla="*/ 29 w 201"/>
                <a:gd name="T67" fmla="*/ 155 h 201"/>
                <a:gd name="T68" fmla="*/ 36 w 201"/>
                <a:gd name="T69" fmla="*/ 138 h 201"/>
                <a:gd name="T70" fmla="*/ 64 w 201"/>
                <a:gd name="T71" fmla="*/ 165 h 201"/>
                <a:gd name="T72" fmla="*/ 48 w 201"/>
                <a:gd name="T73" fmla="*/ 16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1" h="201">
                  <a:moveTo>
                    <a:pt x="78" y="194"/>
                  </a:moveTo>
                  <a:cubicBezTo>
                    <a:pt x="78" y="194"/>
                    <a:pt x="89" y="186"/>
                    <a:pt x="91" y="164"/>
                  </a:cubicBezTo>
                  <a:cubicBezTo>
                    <a:pt x="128" y="147"/>
                    <a:pt x="154" y="123"/>
                    <a:pt x="154" y="123"/>
                  </a:cubicBezTo>
                  <a:cubicBezTo>
                    <a:pt x="154" y="123"/>
                    <a:pt x="170" y="148"/>
                    <a:pt x="150" y="168"/>
                  </a:cubicBezTo>
                  <a:cubicBezTo>
                    <a:pt x="116" y="201"/>
                    <a:pt x="78" y="194"/>
                    <a:pt x="78" y="194"/>
                  </a:cubicBezTo>
                  <a:close/>
                  <a:moveTo>
                    <a:pt x="35" y="128"/>
                  </a:moveTo>
                  <a:cubicBezTo>
                    <a:pt x="35" y="128"/>
                    <a:pt x="65" y="71"/>
                    <a:pt x="82" y="54"/>
                  </a:cubicBezTo>
                  <a:cubicBezTo>
                    <a:pt x="90" y="46"/>
                    <a:pt x="98" y="40"/>
                    <a:pt x="106" y="35"/>
                  </a:cubicBezTo>
                  <a:cubicBezTo>
                    <a:pt x="167" y="95"/>
                    <a:pt x="167" y="95"/>
                    <a:pt x="167" y="95"/>
                  </a:cubicBezTo>
                  <a:cubicBezTo>
                    <a:pt x="162" y="103"/>
                    <a:pt x="156" y="111"/>
                    <a:pt x="148" y="119"/>
                  </a:cubicBezTo>
                  <a:cubicBezTo>
                    <a:pt x="130" y="137"/>
                    <a:pt x="74" y="166"/>
                    <a:pt x="74" y="166"/>
                  </a:cubicBezTo>
                  <a:lnTo>
                    <a:pt x="35" y="128"/>
                  </a:lnTo>
                  <a:close/>
                  <a:moveTo>
                    <a:pt x="127" y="75"/>
                  </a:moveTo>
                  <a:cubicBezTo>
                    <a:pt x="120" y="68"/>
                    <a:pt x="109" y="68"/>
                    <a:pt x="102" y="75"/>
                  </a:cubicBezTo>
                  <a:cubicBezTo>
                    <a:pt x="95" y="81"/>
                    <a:pt x="95" y="93"/>
                    <a:pt x="102" y="99"/>
                  </a:cubicBezTo>
                  <a:cubicBezTo>
                    <a:pt x="109" y="106"/>
                    <a:pt x="120" y="106"/>
                    <a:pt x="127" y="99"/>
                  </a:cubicBezTo>
                  <a:cubicBezTo>
                    <a:pt x="134" y="93"/>
                    <a:pt x="134" y="81"/>
                    <a:pt x="127" y="75"/>
                  </a:cubicBezTo>
                  <a:close/>
                  <a:moveTo>
                    <a:pt x="179" y="17"/>
                  </a:moveTo>
                  <a:cubicBezTo>
                    <a:pt x="196" y="0"/>
                    <a:pt x="196" y="0"/>
                    <a:pt x="196" y="0"/>
                  </a:cubicBezTo>
                  <a:cubicBezTo>
                    <a:pt x="201" y="5"/>
                    <a:pt x="201" y="5"/>
                    <a:pt x="201" y="5"/>
                  </a:cubicBezTo>
                  <a:cubicBezTo>
                    <a:pt x="184" y="21"/>
                    <a:pt x="184" y="21"/>
                    <a:pt x="184" y="21"/>
                  </a:cubicBezTo>
                  <a:cubicBezTo>
                    <a:pt x="186" y="31"/>
                    <a:pt x="188" y="58"/>
                    <a:pt x="170" y="90"/>
                  </a:cubicBezTo>
                  <a:cubicBezTo>
                    <a:pt x="112" y="31"/>
                    <a:pt x="112" y="31"/>
                    <a:pt x="112" y="31"/>
                  </a:cubicBezTo>
                  <a:cubicBezTo>
                    <a:pt x="142" y="14"/>
                    <a:pt x="169" y="15"/>
                    <a:pt x="179" y="17"/>
                  </a:cubicBezTo>
                  <a:close/>
                  <a:moveTo>
                    <a:pt x="7" y="123"/>
                  </a:moveTo>
                  <a:cubicBezTo>
                    <a:pt x="7" y="123"/>
                    <a:pt x="0" y="85"/>
                    <a:pt x="34" y="51"/>
                  </a:cubicBezTo>
                  <a:cubicBezTo>
                    <a:pt x="53" y="32"/>
                    <a:pt x="78" y="47"/>
                    <a:pt x="78" y="47"/>
                  </a:cubicBezTo>
                  <a:cubicBezTo>
                    <a:pt x="78" y="47"/>
                    <a:pt x="55" y="73"/>
                    <a:pt x="37" y="110"/>
                  </a:cubicBezTo>
                  <a:cubicBezTo>
                    <a:pt x="15" y="112"/>
                    <a:pt x="7" y="123"/>
                    <a:pt x="7" y="123"/>
                  </a:cubicBezTo>
                  <a:close/>
                  <a:moveTo>
                    <a:pt x="48" y="169"/>
                  </a:moveTo>
                  <a:cubicBezTo>
                    <a:pt x="48" y="161"/>
                    <a:pt x="48" y="161"/>
                    <a:pt x="48" y="161"/>
                  </a:cubicBezTo>
                  <a:cubicBezTo>
                    <a:pt x="31" y="170"/>
                    <a:pt x="31" y="170"/>
                    <a:pt x="31" y="170"/>
                  </a:cubicBezTo>
                  <a:cubicBezTo>
                    <a:pt x="39" y="152"/>
                    <a:pt x="39" y="152"/>
                    <a:pt x="39" y="152"/>
                  </a:cubicBezTo>
                  <a:cubicBezTo>
                    <a:pt x="29" y="155"/>
                    <a:pt x="29" y="155"/>
                    <a:pt x="29" y="155"/>
                  </a:cubicBezTo>
                  <a:cubicBezTo>
                    <a:pt x="36" y="138"/>
                    <a:pt x="36" y="138"/>
                    <a:pt x="36" y="138"/>
                  </a:cubicBezTo>
                  <a:cubicBezTo>
                    <a:pt x="64" y="165"/>
                    <a:pt x="64" y="165"/>
                    <a:pt x="64" y="165"/>
                  </a:cubicBezTo>
                  <a:lnTo>
                    <a:pt x="48" y="169"/>
                  </a:lnTo>
                  <a:close/>
                </a:path>
              </a:pathLst>
            </a:custGeom>
            <a:solidFill>
              <a:schemeClr val="accent1"/>
            </a:solidFill>
            <a:ln>
              <a:noFill/>
            </a:ln>
          </p:spPr>
          <p:txBody>
            <a:bodyPr vert="horz" wrap="square" lIns="121920" tIns="60960" rIns="121920" bIns="60960" numCol="1" anchor="t" anchorCtr="0" compatLnSpc="1"/>
            <a:lstStyle/>
            <a:p>
              <a:endParaRPr lang="zh-CN" altLang="en-US" sz="2400"/>
            </a:p>
          </p:txBody>
        </p:sp>
      </p:grpSp>
      <p:grpSp>
        <p:nvGrpSpPr>
          <p:cNvPr id="3" name="组合 2"/>
          <p:cNvGrpSpPr/>
          <p:nvPr/>
        </p:nvGrpSpPr>
        <p:grpSpPr>
          <a:xfrm>
            <a:off x="5615022" y="2943337"/>
            <a:ext cx="961996" cy="961996"/>
            <a:chOff x="3278767" y="2190356"/>
            <a:chExt cx="721497" cy="721497"/>
          </a:xfrm>
        </p:grpSpPr>
        <p:sp>
          <p:nvSpPr>
            <p:cNvPr id="6" name="椭圆 5"/>
            <p:cNvSpPr/>
            <p:nvPr/>
          </p:nvSpPr>
          <p:spPr>
            <a:xfrm>
              <a:off x="3278767" y="2190356"/>
              <a:ext cx="721497" cy="721497"/>
            </a:xfrm>
            <a:prstGeom prst="ellipse">
              <a:avLst/>
            </a:prstGeom>
            <a:gradFill>
              <a:gsLst>
                <a:gs pos="0">
                  <a:schemeClr val="bg1"/>
                </a:gs>
                <a:gs pos="74000">
                  <a:schemeClr val="bg1">
                    <a:lumMod val="95000"/>
                  </a:schemeClr>
                </a:gs>
              </a:gsLst>
              <a:lin ang="5400000" scaled="1"/>
            </a:gra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6" name="Freeform 9"/>
            <p:cNvSpPr>
              <a:spLocks noEditPoints="1"/>
            </p:cNvSpPr>
            <p:nvPr/>
          </p:nvSpPr>
          <p:spPr bwMode="auto">
            <a:xfrm rot="21237607">
              <a:off x="3410184" y="2417351"/>
              <a:ext cx="390538" cy="284325"/>
            </a:xfrm>
            <a:custGeom>
              <a:avLst/>
              <a:gdLst>
                <a:gd name="T0" fmla="*/ 188 w 200"/>
                <a:gd name="T1" fmla="*/ 144 h 144"/>
                <a:gd name="T2" fmla="*/ 176 w 200"/>
                <a:gd name="T3" fmla="*/ 134 h 144"/>
                <a:gd name="T4" fmla="*/ 176 w 200"/>
                <a:gd name="T5" fmla="*/ 10 h 144"/>
                <a:gd name="T6" fmla="*/ 188 w 200"/>
                <a:gd name="T7" fmla="*/ 0 h 144"/>
                <a:gd name="T8" fmla="*/ 200 w 200"/>
                <a:gd name="T9" fmla="*/ 10 h 144"/>
                <a:gd name="T10" fmla="*/ 200 w 200"/>
                <a:gd name="T11" fmla="*/ 134 h 144"/>
                <a:gd name="T12" fmla="*/ 188 w 200"/>
                <a:gd name="T13" fmla="*/ 144 h 144"/>
                <a:gd name="T14" fmla="*/ 137 w 200"/>
                <a:gd name="T15" fmla="*/ 130 h 144"/>
                <a:gd name="T16" fmla="*/ 123 w 200"/>
                <a:gd name="T17" fmla="*/ 144 h 144"/>
                <a:gd name="T18" fmla="*/ 61 w 200"/>
                <a:gd name="T19" fmla="*/ 144 h 144"/>
                <a:gd name="T20" fmla="*/ 48 w 200"/>
                <a:gd name="T21" fmla="*/ 130 h 144"/>
                <a:gd name="T22" fmla="*/ 48 w 200"/>
                <a:gd name="T23" fmla="*/ 103 h 144"/>
                <a:gd name="T24" fmla="*/ 20 w 200"/>
                <a:gd name="T25" fmla="*/ 97 h 144"/>
                <a:gd name="T26" fmla="*/ 20 w 200"/>
                <a:gd name="T27" fmla="*/ 47 h 144"/>
                <a:gd name="T28" fmla="*/ 172 w 200"/>
                <a:gd name="T29" fmla="*/ 14 h 144"/>
                <a:gd name="T30" fmla="*/ 172 w 200"/>
                <a:gd name="T31" fmla="*/ 131 h 144"/>
                <a:gd name="T32" fmla="*/ 137 w 200"/>
                <a:gd name="T33" fmla="*/ 123 h 144"/>
                <a:gd name="T34" fmla="*/ 137 w 200"/>
                <a:gd name="T35" fmla="*/ 130 h 144"/>
                <a:gd name="T36" fmla="*/ 128 w 200"/>
                <a:gd name="T37" fmla="*/ 121 h 144"/>
                <a:gd name="T38" fmla="*/ 56 w 200"/>
                <a:gd name="T39" fmla="*/ 105 h 144"/>
                <a:gd name="T40" fmla="*/ 56 w 200"/>
                <a:gd name="T41" fmla="*/ 129 h 144"/>
                <a:gd name="T42" fmla="*/ 64 w 200"/>
                <a:gd name="T43" fmla="*/ 136 h 144"/>
                <a:gd name="T44" fmla="*/ 121 w 200"/>
                <a:gd name="T45" fmla="*/ 136 h 144"/>
                <a:gd name="T46" fmla="*/ 128 w 200"/>
                <a:gd name="T47" fmla="*/ 129 h 144"/>
                <a:gd name="T48" fmla="*/ 128 w 200"/>
                <a:gd name="T49" fmla="*/ 121 h 144"/>
                <a:gd name="T50" fmla="*/ 7 w 200"/>
                <a:gd name="T51" fmla="*/ 103 h 144"/>
                <a:gd name="T52" fmla="*/ 0 w 200"/>
                <a:gd name="T53" fmla="*/ 96 h 144"/>
                <a:gd name="T54" fmla="*/ 0 w 200"/>
                <a:gd name="T55" fmla="*/ 48 h 144"/>
                <a:gd name="T56" fmla="*/ 7 w 200"/>
                <a:gd name="T57" fmla="*/ 41 h 144"/>
                <a:gd name="T58" fmla="*/ 15 w 200"/>
                <a:gd name="T59" fmla="*/ 48 h 144"/>
                <a:gd name="T60" fmla="*/ 15 w 200"/>
                <a:gd name="T61" fmla="*/ 96 h 144"/>
                <a:gd name="T62" fmla="*/ 7 w 200"/>
                <a:gd name="T63" fmla="*/ 103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0" h="144">
                  <a:moveTo>
                    <a:pt x="188" y="144"/>
                  </a:moveTo>
                  <a:cubicBezTo>
                    <a:pt x="182" y="144"/>
                    <a:pt x="176" y="139"/>
                    <a:pt x="176" y="134"/>
                  </a:cubicBezTo>
                  <a:cubicBezTo>
                    <a:pt x="176" y="10"/>
                    <a:pt x="176" y="10"/>
                    <a:pt x="176" y="10"/>
                  </a:cubicBezTo>
                  <a:cubicBezTo>
                    <a:pt x="176" y="5"/>
                    <a:pt x="182" y="0"/>
                    <a:pt x="188" y="0"/>
                  </a:cubicBezTo>
                  <a:cubicBezTo>
                    <a:pt x="194" y="0"/>
                    <a:pt x="200" y="5"/>
                    <a:pt x="200" y="10"/>
                  </a:cubicBezTo>
                  <a:cubicBezTo>
                    <a:pt x="200" y="134"/>
                    <a:pt x="200" y="134"/>
                    <a:pt x="200" y="134"/>
                  </a:cubicBezTo>
                  <a:cubicBezTo>
                    <a:pt x="200" y="139"/>
                    <a:pt x="194" y="144"/>
                    <a:pt x="188" y="144"/>
                  </a:cubicBezTo>
                  <a:close/>
                  <a:moveTo>
                    <a:pt x="137" y="130"/>
                  </a:moveTo>
                  <a:cubicBezTo>
                    <a:pt x="137" y="138"/>
                    <a:pt x="131" y="144"/>
                    <a:pt x="123" y="144"/>
                  </a:cubicBezTo>
                  <a:cubicBezTo>
                    <a:pt x="61" y="144"/>
                    <a:pt x="61" y="144"/>
                    <a:pt x="61" y="144"/>
                  </a:cubicBezTo>
                  <a:cubicBezTo>
                    <a:pt x="54" y="144"/>
                    <a:pt x="48" y="138"/>
                    <a:pt x="48" y="130"/>
                  </a:cubicBezTo>
                  <a:cubicBezTo>
                    <a:pt x="48" y="103"/>
                    <a:pt x="48" y="103"/>
                    <a:pt x="48" y="103"/>
                  </a:cubicBezTo>
                  <a:cubicBezTo>
                    <a:pt x="20" y="97"/>
                    <a:pt x="20" y="97"/>
                    <a:pt x="20" y="97"/>
                  </a:cubicBezTo>
                  <a:cubicBezTo>
                    <a:pt x="20" y="47"/>
                    <a:pt x="20" y="47"/>
                    <a:pt x="20" y="47"/>
                  </a:cubicBezTo>
                  <a:cubicBezTo>
                    <a:pt x="172" y="14"/>
                    <a:pt x="172" y="14"/>
                    <a:pt x="172" y="14"/>
                  </a:cubicBezTo>
                  <a:cubicBezTo>
                    <a:pt x="172" y="131"/>
                    <a:pt x="172" y="131"/>
                    <a:pt x="172" y="131"/>
                  </a:cubicBezTo>
                  <a:cubicBezTo>
                    <a:pt x="137" y="123"/>
                    <a:pt x="137" y="123"/>
                    <a:pt x="137" y="123"/>
                  </a:cubicBezTo>
                  <a:lnTo>
                    <a:pt x="137" y="130"/>
                  </a:lnTo>
                  <a:close/>
                  <a:moveTo>
                    <a:pt x="128" y="121"/>
                  </a:moveTo>
                  <a:cubicBezTo>
                    <a:pt x="56" y="105"/>
                    <a:pt x="56" y="105"/>
                    <a:pt x="56" y="105"/>
                  </a:cubicBezTo>
                  <a:cubicBezTo>
                    <a:pt x="56" y="129"/>
                    <a:pt x="56" y="129"/>
                    <a:pt x="56" y="129"/>
                  </a:cubicBezTo>
                  <a:cubicBezTo>
                    <a:pt x="56" y="133"/>
                    <a:pt x="61" y="136"/>
                    <a:pt x="64" y="136"/>
                  </a:cubicBezTo>
                  <a:cubicBezTo>
                    <a:pt x="121" y="136"/>
                    <a:pt x="121" y="136"/>
                    <a:pt x="121" y="136"/>
                  </a:cubicBezTo>
                  <a:cubicBezTo>
                    <a:pt x="125" y="136"/>
                    <a:pt x="128" y="133"/>
                    <a:pt x="128" y="129"/>
                  </a:cubicBezTo>
                  <a:lnTo>
                    <a:pt x="128" y="121"/>
                  </a:lnTo>
                  <a:close/>
                  <a:moveTo>
                    <a:pt x="7" y="103"/>
                  </a:moveTo>
                  <a:cubicBezTo>
                    <a:pt x="3" y="103"/>
                    <a:pt x="0" y="100"/>
                    <a:pt x="0" y="96"/>
                  </a:cubicBezTo>
                  <a:cubicBezTo>
                    <a:pt x="0" y="48"/>
                    <a:pt x="0" y="48"/>
                    <a:pt x="0" y="48"/>
                  </a:cubicBezTo>
                  <a:cubicBezTo>
                    <a:pt x="0" y="44"/>
                    <a:pt x="3" y="41"/>
                    <a:pt x="7" y="41"/>
                  </a:cubicBezTo>
                  <a:cubicBezTo>
                    <a:pt x="10" y="41"/>
                    <a:pt x="15" y="44"/>
                    <a:pt x="15" y="48"/>
                  </a:cubicBezTo>
                  <a:cubicBezTo>
                    <a:pt x="15" y="96"/>
                    <a:pt x="15" y="96"/>
                    <a:pt x="15" y="96"/>
                  </a:cubicBezTo>
                  <a:cubicBezTo>
                    <a:pt x="15" y="100"/>
                    <a:pt x="10" y="103"/>
                    <a:pt x="7" y="103"/>
                  </a:cubicBezTo>
                  <a:close/>
                </a:path>
              </a:pathLst>
            </a:custGeom>
            <a:solidFill>
              <a:schemeClr val="accent1"/>
            </a:solidFill>
            <a:ln>
              <a:noFill/>
            </a:ln>
          </p:spPr>
          <p:txBody>
            <a:bodyPr vert="horz" wrap="square" lIns="121920" tIns="60960" rIns="121920" bIns="60960" numCol="1" anchor="t" anchorCtr="0" compatLnSpc="1"/>
            <a:lstStyle/>
            <a:p>
              <a:endParaRPr lang="zh-CN" altLang="en-US" sz="2400"/>
            </a:p>
          </p:txBody>
        </p:sp>
      </p:grpSp>
      <p:grpSp>
        <p:nvGrpSpPr>
          <p:cNvPr id="9" name="组合 8"/>
          <p:cNvGrpSpPr/>
          <p:nvPr/>
        </p:nvGrpSpPr>
        <p:grpSpPr>
          <a:xfrm>
            <a:off x="8430068" y="2914127"/>
            <a:ext cx="961996" cy="961996"/>
            <a:chOff x="6932149" y="2190356"/>
            <a:chExt cx="721497" cy="721497"/>
          </a:xfrm>
        </p:grpSpPr>
        <p:sp>
          <p:nvSpPr>
            <p:cNvPr id="8" name="椭圆 7"/>
            <p:cNvSpPr/>
            <p:nvPr/>
          </p:nvSpPr>
          <p:spPr>
            <a:xfrm>
              <a:off x="6932149" y="2190356"/>
              <a:ext cx="721497" cy="721497"/>
            </a:xfrm>
            <a:prstGeom prst="ellipse">
              <a:avLst/>
            </a:prstGeom>
            <a:gradFill>
              <a:gsLst>
                <a:gs pos="0">
                  <a:schemeClr val="bg1"/>
                </a:gs>
                <a:gs pos="74000">
                  <a:schemeClr val="bg1">
                    <a:lumMod val="95000"/>
                  </a:schemeClr>
                </a:gs>
              </a:gsLst>
              <a:lin ang="5400000" scaled="1"/>
            </a:gra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4" name="Freeform 17"/>
            <p:cNvSpPr>
              <a:spLocks noEditPoints="1"/>
            </p:cNvSpPr>
            <p:nvPr/>
          </p:nvSpPr>
          <p:spPr bwMode="auto">
            <a:xfrm>
              <a:off x="7118858" y="2397593"/>
              <a:ext cx="348077" cy="351753"/>
            </a:xfrm>
            <a:custGeom>
              <a:avLst/>
              <a:gdLst>
                <a:gd name="T0" fmla="*/ 24 w 196"/>
                <a:gd name="T1" fmla="*/ 133 h 197"/>
                <a:gd name="T2" fmla="*/ 24 w 196"/>
                <a:gd name="T3" fmla="*/ 62 h 197"/>
                <a:gd name="T4" fmla="*/ 61 w 196"/>
                <a:gd name="T5" fmla="*/ 24 h 197"/>
                <a:gd name="T6" fmla="*/ 158 w 196"/>
                <a:gd name="T7" fmla="*/ 24 h 197"/>
                <a:gd name="T8" fmla="*/ 123 w 196"/>
                <a:gd name="T9" fmla="*/ 0 h 197"/>
                <a:gd name="T10" fmla="*/ 37 w 196"/>
                <a:gd name="T11" fmla="*/ 0 h 197"/>
                <a:gd name="T12" fmla="*/ 0 w 196"/>
                <a:gd name="T13" fmla="*/ 37 h 197"/>
                <a:gd name="T14" fmla="*/ 0 w 196"/>
                <a:gd name="T15" fmla="*/ 99 h 197"/>
                <a:gd name="T16" fmla="*/ 24 w 196"/>
                <a:gd name="T17" fmla="*/ 133 h 197"/>
                <a:gd name="T18" fmla="*/ 36 w 196"/>
                <a:gd name="T19" fmla="*/ 74 h 197"/>
                <a:gd name="T20" fmla="*/ 36 w 196"/>
                <a:gd name="T21" fmla="*/ 123 h 197"/>
                <a:gd name="T22" fmla="*/ 74 w 196"/>
                <a:gd name="T23" fmla="*/ 160 h 197"/>
                <a:gd name="T24" fmla="*/ 111 w 196"/>
                <a:gd name="T25" fmla="*/ 160 h 197"/>
                <a:gd name="T26" fmla="*/ 135 w 196"/>
                <a:gd name="T27" fmla="*/ 197 h 197"/>
                <a:gd name="T28" fmla="*/ 160 w 196"/>
                <a:gd name="T29" fmla="*/ 160 h 197"/>
                <a:gd name="T30" fmla="*/ 196 w 196"/>
                <a:gd name="T31" fmla="*/ 123 h 197"/>
                <a:gd name="T32" fmla="*/ 196 w 196"/>
                <a:gd name="T33" fmla="*/ 74 h 197"/>
                <a:gd name="T34" fmla="*/ 160 w 196"/>
                <a:gd name="T35" fmla="*/ 37 h 197"/>
                <a:gd name="T36" fmla="*/ 74 w 196"/>
                <a:gd name="T37" fmla="*/ 37 h 197"/>
                <a:gd name="T38" fmla="*/ 36 w 196"/>
                <a:gd name="T39" fmla="*/ 74 h 197"/>
                <a:gd name="T40" fmla="*/ 172 w 196"/>
                <a:gd name="T41" fmla="*/ 72 h 197"/>
                <a:gd name="T42" fmla="*/ 172 w 196"/>
                <a:gd name="T43" fmla="*/ 123 h 197"/>
                <a:gd name="T44" fmla="*/ 159 w 196"/>
                <a:gd name="T45" fmla="*/ 136 h 197"/>
                <a:gd name="T46" fmla="*/ 152 w 196"/>
                <a:gd name="T47" fmla="*/ 136 h 197"/>
                <a:gd name="T48" fmla="*/ 135 w 196"/>
                <a:gd name="T49" fmla="*/ 160 h 197"/>
                <a:gd name="T50" fmla="*/ 119 w 196"/>
                <a:gd name="T51" fmla="*/ 136 h 197"/>
                <a:gd name="T52" fmla="*/ 74 w 196"/>
                <a:gd name="T53" fmla="*/ 136 h 197"/>
                <a:gd name="T54" fmla="*/ 60 w 196"/>
                <a:gd name="T55" fmla="*/ 123 h 197"/>
                <a:gd name="T56" fmla="*/ 60 w 196"/>
                <a:gd name="T57" fmla="*/ 72 h 197"/>
                <a:gd name="T58" fmla="*/ 74 w 196"/>
                <a:gd name="T59" fmla="*/ 60 h 197"/>
                <a:gd name="T60" fmla="*/ 159 w 196"/>
                <a:gd name="T61" fmla="*/ 60 h 197"/>
                <a:gd name="T62" fmla="*/ 172 w 196"/>
                <a:gd name="T63" fmla="*/ 72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6" h="197">
                  <a:moveTo>
                    <a:pt x="24" y="133"/>
                  </a:moveTo>
                  <a:cubicBezTo>
                    <a:pt x="24" y="62"/>
                    <a:pt x="24" y="62"/>
                    <a:pt x="24" y="62"/>
                  </a:cubicBezTo>
                  <a:cubicBezTo>
                    <a:pt x="24" y="41"/>
                    <a:pt x="41" y="24"/>
                    <a:pt x="61" y="24"/>
                  </a:cubicBezTo>
                  <a:cubicBezTo>
                    <a:pt x="158" y="24"/>
                    <a:pt x="158" y="24"/>
                    <a:pt x="158" y="24"/>
                  </a:cubicBezTo>
                  <a:cubicBezTo>
                    <a:pt x="153" y="10"/>
                    <a:pt x="139" y="0"/>
                    <a:pt x="123" y="0"/>
                  </a:cubicBezTo>
                  <a:cubicBezTo>
                    <a:pt x="37" y="0"/>
                    <a:pt x="37" y="0"/>
                    <a:pt x="37" y="0"/>
                  </a:cubicBezTo>
                  <a:cubicBezTo>
                    <a:pt x="16" y="0"/>
                    <a:pt x="0" y="17"/>
                    <a:pt x="0" y="37"/>
                  </a:cubicBezTo>
                  <a:cubicBezTo>
                    <a:pt x="0" y="99"/>
                    <a:pt x="0" y="99"/>
                    <a:pt x="0" y="99"/>
                  </a:cubicBezTo>
                  <a:cubicBezTo>
                    <a:pt x="0" y="115"/>
                    <a:pt x="9" y="128"/>
                    <a:pt x="24" y="133"/>
                  </a:cubicBezTo>
                  <a:close/>
                  <a:moveTo>
                    <a:pt x="36" y="74"/>
                  </a:moveTo>
                  <a:cubicBezTo>
                    <a:pt x="36" y="123"/>
                    <a:pt x="36" y="123"/>
                    <a:pt x="36" y="123"/>
                  </a:cubicBezTo>
                  <a:cubicBezTo>
                    <a:pt x="36" y="144"/>
                    <a:pt x="53" y="160"/>
                    <a:pt x="74" y="160"/>
                  </a:cubicBezTo>
                  <a:cubicBezTo>
                    <a:pt x="111" y="160"/>
                    <a:pt x="111" y="160"/>
                    <a:pt x="111" y="160"/>
                  </a:cubicBezTo>
                  <a:cubicBezTo>
                    <a:pt x="135" y="197"/>
                    <a:pt x="135" y="197"/>
                    <a:pt x="135" y="197"/>
                  </a:cubicBezTo>
                  <a:cubicBezTo>
                    <a:pt x="160" y="160"/>
                    <a:pt x="160" y="160"/>
                    <a:pt x="160" y="160"/>
                  </a:cubicBezTo>
                  <a:cubicBezTo>
                    <a:pt x="180" y="160"/>
                    <a:pt x="196" y="144"/>
                    <a:pt x="196" y="123"/>
                  </a:cubicBezTo>
                  <a:cubicBezTo>
                    <a:pt x="196" y="74"/>
                    <a:pt x="196" y="74"/>
                    <a:pt x="196" y="74"/>
                  </a:cubicBezTo>
                  <a:cubicBezTo>
                    <a:pt x="196" y="54"/>
                    <a:pt x="180" y="37"/>
                    <a:pt x="160" y="37"/>
                  </a:cubicBezTo>
                  <a:cubicBezTo>
                    <a:pt x="74" y="37"/>
                    <a:pt x="74" y="37"/>
                    <a:pt x="74" y="37"/>
                  </a:cubicBezTo>
                  <a:cubicBezTo>
                    <a:pt x="53" y="37"/>
                    <a:pt x="36" y="54"/>
                    <a:pt x="36" y="74"/>
                  </a:cubicBezTo>
                  <a:close/>
                  <a:moveTo>
                    <a:pt x="172" y="72"/>
                  </a:moveTo>
                  <a:cubicBezTo>
                    <a:pt x="172" y="123"/>
                    <a:pt x="172" y="123"/>
                    <a:pt x="172" y="123"/>
                  </a:cubicBezTo>
                  <a:cubicBezTo>
                    <a:pt x="172" y="130"/>
                    <a:pt x="166" y="136"/>
                    <a:pt x="159" y="136"/>
                  </a:cubicBezTo>
                  <a:cubicBezTo>
                    <a:pt x="152" y="136"/>
                    <a:pt x="152" y="136"/>
                    <a:pt x="152" y="136"/>
                  </a:cubicBezTo>
                  <a:cubicBezTo>
                    <a:pt x="135" y="160"/>
                    <a:pt x="135" y="160"/>
                    <a:pt x="135" y="160"/>
                  </a:cubicBezTo>
                  <a:cubicBezTo>
                    <a:pt x="119" y="136"/>
                    <a:pt x="119" y="136"/>
                    <a:pt x="119" y="136"/>
                  </a:cubicBezTo>
                  <a:cubicBezTo>
                    <a:pt x="74" y="136"/>
                    <a:pt x="74" y="136"/>
                    <a:pt x="74" y="136"/>
                  </a:cubicBezTo>
                  <a:cubicBezTo>
                    <a:pt x="67" y="136"/>
                    <a:pt x="60" y="130"/>
                    <a:pt x="60" y="123"/>
                  </a:cubicBezTo>
                  <a:cubicBezTo>
                    <a:pt x="60" y="72"/>
                    <a:pt x="60" y="72"/>
                    <a:pt x="60" y="72"/>
                  </a:cubicBezTo>
                  <a:cubicBezTo>
                    <a:pt x="60" y="66"/>
                    <a:pt x="67" y="60"/>
                    <a:pt x="74" y="60"/>
                  </a:cubicBezTo>
                  <a:cubicBezTo>
                    <a:pt x="159" y="60"/>
                    <a:pt x="159" y="60"/>
                    <a:pt x="159" y="60"/>
                  </a:cubicBezTo>
                  <a:cubicBezTo>
                    <a:pt x="166" y="60"/>
                    <a:pt x="172" y="66"/>
                    <a:pt x="172" y="72"/>
                  </a:cubicBezTo>
                  <a:close/>
                </a:path>
              </a:pathLst>
            </a:custGeom>
            <a:solidFill>
              <a:schemeClr val="accent1"/>
            </a:solidFill>
            <a:ln>
              <a:noFill/>
            </a:ln>
          </p:spPr>
          <p:txBody>
            <a:bodyPr vert="horz" wrap="square" lIns="121920" tIns="60960" rIns="121920" bIns="60960" numCol="1" anchor="t" anchorCtr="0" compatLnSpc="1"/>
            <a:lstStyle/>
            <a:p>
              <a:endParaRPr lang="zh-CN" altLang="en-US" sz="2400"/>
            </a:p>
          </p:txBody>
        </p:sp>
      </p:grpSp>
      <p:sp>
        <p:nvSpPr>
          <p:cNvPr id="13" name="矩形 12"/>
          <p:cNvSpPr/>
          <p:nvPr/>
        </p:nvSpPr>
        <p:spPr>
          <a:xfrm>
            <a:off x="2804530" y="3969195"/>
            <a:ext cx="1132840" cy="378460"/>
          </a:xfrm>
          <a:prstGeom prst="rect">
            <a:avLst/>
          </a:prstGeom>
        </p:spPr>
        <p:txBody>
          <a:bodyPr wrap="none">
            <a:spAutoFit/>
          </a:bodyPr>
          <a:lstStyle/>
          <a:p>
            <a:pPr algn="ctr"/>
            <a:r>
              <a:rPr lang="zh-CN" altLang="en-US" sz="1865" dirty="0">
                <a:latin typeface="微软雅黑 Light" panose="020B0502040204020203" pitchFamily="34" charset="-122"/>
                <a:ea typeface="微软雅黑 Light" panose="020B0502040204020203" pitchFamily="34" charset="-122"/>
              </a:rPr>
              <a:t>背景介绍</a:t>
            </a:r>
            <a:endParaRPr lang="zh-CN" altLang="en-US" sz="1865" dirty="0">
              <a:latin typeface="微软雅黑 Light" panose="020B0502040204020203" pitchFamily="34" charset="-122"/>
              <a:ea typeface="微软雅黑 Light" panose="020B0502040204020203" pitchFamily="34" charset="-122"/>
            </a:endParaRPr>
          </a:p>
        </p:txBody>
      </p:sp>
      <p:sp>
        <p:nvSpPr>
          <p:cNvPr id="14" name="矩形 13"/>
          <p:cNvSpPr/>
          <p:nvPr/>
        </p:nvSpPr>
        <p:spPr>
          <a:xfrm>
            <a:off x="5293379" y="3969390"/>
            <a:ext cx="1605280" cy="378460"/>
          </a:xfrm>
          <a:prstGeom prst="rect">
            <a:avLst/>
          </a:prstGeom>
        </p:spPr>
        <p:txBody>
          <a:bodyPr wrap="none">
            <a:spAutoFit/>
          </a:bodyPr>
          <a:lstStyle/>
          <a:p>
            <a:pPr algn="ctr"/>
            <a:r>
              <a:rPr lang="en-US" altLang="zh-CN" sz="1865" dirty="0">
                <a:latin typeface="微软雅黑 Light" panose="020B0502040204020203" pitchFamily="34" charset="-122"/>
                <a:ea typeface="微软雅黑 Light" panose="020B0502040204020203" pitchFamily="34" charset="-122"/>
              </a:rPr>
              <a:t>HPC</a:t>
            </a:r>
            <a:r>
              <a:rPr lang="zh-CN" altLang="en-US" sz="1865" dirty="0">
                <a:latin typeface="微软雅黑 Light" panose="020B0502040204020203" pitchFamily="34" charset="-122"/>
                <a:ea typeface="微软雅黑 Light" panose="020B0502040204020203" pitchFamily="34" charset="-122"/>
              </a:rPr>
              <a:t>门户需求</a:t>
            </a:r>
            <a:endParaRPr lang="zh-CN" altLang="en-US" sz="1865" dirty="0">
              <a:latin typeface="微软雅黑 Light" panose="020B0502040204020203" pitchFamily="34" charset="-122"/>
              <a:ea typeface="微软雅黑 Light" panose="020B0502040204020203" pitchFamily="34" charset="-122"/>
            </a:endParaRPr>
          </a:p>
        </p:txBody>
      </p:sp>
      <p:sp>
        <p:nvSpPr>
          <p:cNvPr id="15" name="矩形 14"/>
          <p:cNvSpPr/>
          <p:nvPr/>
        </p:nvSpPr>
        <p:spPr>
          <a:xfrm>
            <a:off x="8267130" y="3969195"/>
            <a:ext cx="1287145" cy="378460"/>
          </a:xfrm>
          <a:prstGeom prst="rect">
            <a:avLst/>
          </a:prstGeom>
        </p:spPr>
        <p:txBody>
          <a:bodyPr wrap="none">
            <a:spAutoFit/>
          </a:bodyPr>
          <a:lstStyle/>
          <a:p>
            <a:pPr algn="ctr"/>
            <a:r>
              <a:rPr lang="en-US" altLang="zh-CN" sz="1865" dirty="0">
                <a:latin typeface="微软雅黑 Light" panose="020B0502040204020203" pitchFamily="34" charset="-122"/>
                <a:ea typeface="微软雅黑 Light" panose="020B0502040204020203" pitchFamily="34" charset="-122"/>
              </a:rPr>
              <a:t>XCS3 </a:t>
            </a:r>
            <a:r>
              <a:rPr lang="zh-CN" altLang="en-US" sz="1865" dirty="0">
                <a:latin typeface="微软雅黑 Light" panose="020B0502040204020203" pitchFamily="34" charset="-122"/>
                <a:ea typeface="微软雅黑 Light" panose="020B0502040204020203" pitchFamily="34" charset="-122"/>
              </a:rPr>
              <a:t>项目</a:t>
            </a:r>
            <a:endParaRPr lang="zh-CN" altLang="en-US" sz="1865" dirty="0">
              <a:latin typeface="微软雅黑 Light" panose="020B0502040204020203" pitchFamily="34" charset="-122"/>
              <a:ea typeface="微软雅黑 Light" panose="020B0502040204020203" pitchFamily="34" charset="-122"/>
            </a:endParaRPr>
          </a:p>
        </p:txBody>
      </p:sp>
      <p:sp>
        <p:nvSpPr>
          <p:cNvPr id="18" name="矩形 17"/>
          <p:cNvSpPr/>
          <p:nvPr/>
        </p:nvSpPr>
        <p:spPr>
          <a:xfrm>
            <a:off x="0" y="3"/>
            <a:ext cx="12192000" cy="60959"/>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Ovr>
    <a:masterClrMapping/>
  </p:clrMapOvr>
  <p:transition spd="slow">
    <p:push dir="u"/>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200" fill="hold"/>
                                            <p:tgtEl>
                                              <p:spTgt spid="2"/>
                                            </p:tgtEl>
                                            <p:attrNameLst>
                                              <p:attrName>ppt_w</p:attrName>
                                            </p:attrNameLst>
                                          </p:cBhvr>
                                          <p:tavLst>
                                            <p:tav tm="0">
                                              <p:val>
                                                <p:fltVal val="0"/>
                                              </p:val>
                                            </p:tav>
                                            <p:tav tm="100000">
                                              <p:val>
                                                <p:strVal val="#ppt_w"/>
                                              </p:val>
                                            </p:tav>
                                          </p:tavLst>
                                        </p:anim>
                                        <p:anim calcmode="lin" valueType="num">
                                          <p:cBhvr>
                                            <p:cTn id="8" dur="200" fill="hold"/>
                                            <p:tgtEl>
                                              <p:spTgt spid="2"/>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6" presetClass="emph" presetSubtype="0" fill="hold" nodeType="afterEffect" p14:presetBounceEnd="56000">
                                      <p:stCondLst>
                                        <p:cond delay="0"/>
                                      </p:stCondLst>
                                      <p:childTnLst>
                                        <p:animScale p14:bounceEnd="56000">
                                          <p:cBhvr>
                                            <p:cTn id="11" dur="500" fill="hold"/>
                                            <p:tgtEl>
                                              <p:spTgt spid="2"/>
                                            </p:tgtEl>
                                          </p:cBhvr>
                                          <p:by x="108000" y="108000"/>
                                        </p:animScale>
                                      </p:childTnLst>
                                    </p:cTn>
                                  </p:par>
                                  <p:par>
                                    <p:cTn id="12" presetID="10" presetClass="entr" presetSubtype="0" fill="hold" grpId="0"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childTnLst>
                              </p:cTn>
                            </p:par>
                            <p:par>
                              <p:cTn id="15" fill="hold">
                                <p:stCondLst>
                                  <p:cond delay="1000"/>
                                </p:stCondLst>
                                <p:childTnLst>
                                  <p:par>
                                    <p:cTn id="16" presetID="23" presetClass="entr" presetSubtype="16"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p:cTn id="18" dur="200" fill="hold"/>
                                            <p:tgtEl>
                                              <p:spTgt spid="3"/>
                                            </p:tgtEl>
                                            <p:attrNameLst>
                                              <p:attrName>ppt_w</p:attrName>
                                            </p:attrNameLst>
                                          </p:cBhvr>
                                          <p:tavLst>
                                            <p:tav tm="0">
                                              <p:val>
                                                <p:fltVal val="0"/>
                                              </p:val>
                                            </p:tav>
                                            <p:tav tm="100000">
                                              <p:val>
                                                <p:strVal val="#ppt_w"/>
                                              </p:val>
                                            </p:tav>
                                          </p:tavLst>
                                        </p:anim>
                                        <p:anim calcmode="lin" valueType="num">
                                          <p:cBhvr>
                                            <p:cTn id="19" dur="200" fill="hold"/>
                                            <p:tgtEl>
                                              <p:spTgt spid="3"/>
                                            </p:tgtEl>
                                            <p:attrNameLst>
                                              <p:attrName>ppt_h</p:attrName>
                                            </p:attrNameLst>
                                          </p:cBhvr>
                                          <p:tavLst>
                                            <p:tav tm="0">
                                              <p:val>
                                                <p:fltVal val="0"/>
                                              </p:val>
                                            </p:tav>
                                            <p:tav tm="100000">
                                              <p:val>
                                                <p:strVal val="#ppt_h"/>
                                              </p:val>
                                            </p:tav>
                                          </p:tavLst>
                                        </p:anim>
                                      </p:childTnLst>
                                    </p:cTn>
                                  </p:par>
                                </p:childTnLst>
                              </p:cTn>
                            </p:par>
                            <p:par>
                              <p:cTn id="20" fill="hold">
                                <p:stCondLst>
                                  <p:cond delay="1500"/>
                                </p:stCondLst>
                                <p:childTnLst>
                                  <p:par>
                                    <p:cTn id="21" presetID="6" presetClass="emph" presetSubtype="0" fill="hold" nodeType="afterEffect" p14:presetBounceEnd="56000">
                                      <p:stCondLst>
                                        <p:cond delay="0"/>
                                      </p:stCondLst>
                                      <p:childTnLst>
                                        <p:animScale p14:bounceEnd="56000">
                                          <p:cBhvr>
                                            <p:cTn id="22" dur="500" fill="hold"/>
                                            <p:tgtEl>
                                              <p:spTgt spid="3"/>
                                            </p:tgtEl>
                                          </p:cBhvr>
                                          <p:by x="108000" y="108000"/>
                                        </p:animScale>
                                      </p:childTnLst>
                                    </p:cTn>
                                  </p:par>
                                  <p:par>
                                    <p:cTn id="23" presetID="10"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500"/>
                                            <p:tgtEl>
                                              <p:spTgt spid="14"/>
                                            </p:tgtEl>
                                          </p:cBhvr>
                                        </p:animEffect>
                                      </p:childTnLst>
                                    </p:cTn>
                                  </p:par>
                                </p:childTnLst>
                              </p:cTn>
                            </p:par>
                            <p:par>
                              <p:cTn id="26" fill="hold">
                                <p:stCondLst>
                                  <p:cond delay="2000"/>
                                </p:stCondLst>
                                <p:childTnLst>
                                  <p:par>
                                    <p:cTn id="27" presetID="23" presetClass="entr" presetSubtype="16" fill="hold" nodeType="after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p:cTn id="29" dur="200" fill="hold"/>
                                            <p:tgtEl>
                                              <p:spTgt spid="9"/>
                                            </p:tgtEl>
                                            <p:attrNameLst>
                                              <p:attrName>ppt_w</p:attrName>
                                            </p:attrNameLst>
                                          </p:cBhvr>
                                          <p:tavLst>
                                            <p:tav tm="0">
                                              <p:val>
                                                <p:fltVal val="0"/>
                                              </p:val>
                                            </p:tav>
                                            <p:tav tm="100000">
                                              <p:val>
                                                <p:strVal val="#ppt_w"/>
                                              </p:val>
                                            </p:tav>
                                          </p:tavLst>
                                        </p:anim>
                                        <p:anim calcmode="lin" valueType="num">
                                          <p:cBhvr>
                                            <p:cTn id="30" dur="200" fill="hold"/>
                                            <p:tgtEl>
                                              <p:spTgt spid="9"/>
                                            </p:tgtEl>
                                            <p:attrNameLst>
                                              <p:attrName>ppt_h</p:attrName>
                                            </p:attrNameLst>
                                          </p:cBhvr>
                                          <p:tavLst>
                                            <p:tav tm="0">
                                              <p:val>
                                                <p:fltVal val="0"/>
                                              </p:val>
                                            </p:tav>
                                            <p:tav tm="100000">
                                              <p:val>
                                                <p:strVal val="#ppt_h"/>
                                              </p:val>
                                            </p:tav>
                                          </p:tavLst>
                                        </p:anim>
                                      </p:childTnLst>
                                    </p:cTn>
                                  </p:par>
                                </p:childTnLst>
                              </p:cTn>
                            </p:par>
                            <p:par>
                              <p:cTn id="31" fill="hold">
                                <p:stCondLst>
                                  <p:cond delay="2500"/>
                                </p:stCondLst>
                                <p:childTnLst>
                                  <p:par>
                                    <p:cTn id="32" presetID="6" presetClass="emph" presetSubtype="0" fill="hold" nodeType="afterEffect" p14:presetBounceEnd="56000">
                                      <p:stCondLst>
                                        <p:cond delay="0"/>
                                      </p:stCondLst>
                                      <p:childTnLst>
                                        <p:animScale p14:bounceEnd="56000">
                                          <p:cBhvr>
                                            <p:cTn id="33" dur="500" fill="hold"/>
                                            <p:tgtEl>
                                              <p:spTgt spid="9"/>
                                            </p:tgtEl>
                                          </p:cBhvr>
                                          <p:by x="108000" y="108000"/>
                                        </p:animScale>
                                      </p:childTnLst>
                                    </p:cTn>
                                  </p:par>
                                  <p:par>
                                    <p:cTn id="34" presetID="10" presetClass="entr" presetSubtype="0" fill="hold" grpId="0" nodeType="with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200" fill="hold"/>
                                            <p:tgtEl>
                                              <p:spTgt spid="2"/>
                                            </p:tgtEl>
                                            <p:attrNameLst>
                                              <p:attrName>ppt_w</p:attrName>
                                            </p:attrNameLst>
                                          </p:cBhvr>
                                          <p:tavLst>
                                            <p:tav tm="0">
                                              <p:val>
                                                <p:fltVal val="0"/>
                                              </p:val>
                                            </p:tav>
                                            <p:tav tm="100000">
                                              <p:val>
                                                <p:strVal val="#ppt_w"/>
                                              </p:val>
                                            </p:tav>
                                          </p:tavLst>
                                        </p:anim>
                                        <p:anim calcmode="lin" valueType="num">
                                          <p:cBhvr>
                                            <p:cTn id="8" dur="200" fill="hold"/>
                                            <p:tgtEl>
                                              <p:spTgt spid="2"/>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6" presetClass="emph" presetSubtype="0" fill="hold" nodeType="afterEffect">
                                      <p:stCondLst>
                                        <p:cond delay="0"/>
                                      </p:stCondLst>
                                      <p:childTnLst>
                                        <p:animScale>
                                          <p:cBhvr>
                                            <p:cTn id="11" dur="500" fill="hold"/>
                                            <p:tgtEl>
                                              <p:spTgt spid="2"/>
                                            </p:tgtEl>
                                          </p:cBhvr>
                                          <p:by x="108000" y="108000"/>
                                        </p:animScale>
                                      </p:childTnLst>
                                    </p:cTn>
                                  </p:par>
                                  <p:par>
                                    <p:cTn id="12" presetID="10" presetClass="entr" presetSubtype="0" fill="hold" grpId="0"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childTnLst>
                              </p:cTn>
                            </p:par>
                            <p:par>
                              <p:cTn id="15" fill="hold">
                                <p:stCondLst>
                                  <p:cond delay="1000"/>
                                </p:stCondLst>
                                <p:childTnLst>
                                  <p:par>
                                    <p:cTn id="16" presetID="23" presetClass="entr" presetSubtype="16"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 calcmode="lin" valueType="num">
                                          <p:cBhvr>
                                            <p:cTn id="18" dur="200" fill="hold"/>
                                            <p:tgtEl>
                                              <p:spTgt spid="3"/>
                                            </p:tgtEl>
                                            <p:attrNameLst>
                                              <p:attrName>ppt_w</p:attrName>
                                            </p:attrNameLst>
                                          </p:cBhvr>
                                          <p:tavLst>
                                            <p:tav tm="0">
                                              <p:val>
                                                <p:fltVal val="0"/>
                                              </p:val>
                                            </p:tav>
                                            <p:tav tm="100000">
                                              <p:val>
                                                <p:strVal val="#ppt_w"/>
                                              </p:val>
                                            </p:tav>
                                          </p:tavLst>
                                        </p:anim>
                                        <p:anim calcmode="lin" valueType="num">
                                          <p:cBhvr>
                                            <p:cTn id="19" dur="200" fill="hold"/>
                                            <p:tgtEl>
                                              <p:spTgt spid="3"/>
                                            </p:tgtEl>
                                            <p:attrNameLst>
                                              <p:attrName>ppt_h</p:attrName>
                                            </p:attrNameLst>
                                          </p:cBhvr>
                                          <p:tavLst>
                                            <p:tav tm="0">
                                              <p:val>
                                                <p:fltVal val="0"/>
                                              </p:val>
                                            </p:tav>
                                            <p:tav tm="100000">
                                              <p:val>
                                                <p:strVal val="#ppt_h"/>
                                              </p:val>
                                            </p:tav>
                                          </p:tavLst>
                                        </p:anim>
                                      </p:childTnLst>
                                    </p:cTn>
                                  </p:par>
                                </p:childTnLst>
                              </p:cTn>
                            </p:par>
                            <p:par>
                              <p:cTn id="20" fill="hold">
                                <p:stCondLst>
                                  <p:cond delay="1500"/>
                                </p:stCondLst>
                                <p:childTnLst>
                                  <p:par>
                                    <p:cTn id="21" presetID="6" presetClass="emph" presetSubtype="0" fill="hold" nodeType="afterEffect">
                                      <p:stCondLst>
                                        <p:cond delay="0"/>
                                      </p:stCondLst>
                                      <p:childTnLst>
                                        <p:animScale>
                                          <p:cBhvr>
                                            <p:cTn id="22" dur="500" fill="hold"/>
                                            <p:tgtEl>
                                              <p:spTgt spid="3"/>
                                            </p:tgtEl>
                                          </p:cBhvr>
                                          <p:by x="108000" y="108000"/>
                                        </p:animScale>
                                      </p:childTnLst>
                                    </p:cTn>
                                  </p:par>
                                  <p:par>
                                    <p:cTn id="23" presetID="10" presetClass="entr" presetSubtype="0"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fade">
                                          <p:cBhvr>
                                            <p:cTn id="25" dur="500"/>
                                            <p:tgtEl>
                                              <p:spTgt spid="14"/>
                                            </p:tgtEl>
                                          </p:cBhvr>
                                        </p:animEffect>
                                      </p:childTnLst>
                                    </p:cTn>
                                  </p:par>
                                </p:childTnLst>
                              </p:cTn>
                            </p:par>
                            <p:par>
                              <p:cTn id="26" fill="hold">
                                <p:stCondLst>
                                  <p:cond delay="2000"/>
                                </p:stCondLst>
                                <p:childTnLst>
                                  <p:par>
                                    <p:cTn id="27" presetID="23" presetClass="entr" presetSubtype="16" fill="hold" nodeType="after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p:cTn id="29" dur="200" fill="hold"/>
                                            <p:tgtEl>
                                              <p:spTgt spid="9"/>
                                            </p:tgtEl>
                                            <p:attrNameLst>
                                              <p:attrName>ppt_w</p:attrName>
                                            </p:attrNameLst>
                                          </p:cBhvr>
                                          <p:tavLst>
                                            <p:tav tm="0">
                                              <p:val>
                                                <p:fltVal val="0"/>
                                              </p:val>
                                            </p:tav>
                                            <p:tav tm="100000">
                                              <p:val>
                                                <p:strVal val="#ppt_w"/>
                                              </p:val>
                                            </p:tav>
                                          </p:tavLst>
                                        </p:anim>
                                        <p:anim calcmode="lin" valueType="num">
                                          <p:cBhvr>
                                            <p:cTn id="30" dur="200" fill="hold"/>
                                            <p:tgtEl>
                                              <p:spTgt spid="9"/>
                                            </p:tgtEl>
                                            <p:attrNameLst>
                                              <p:attrName>ppt_h</p:attrName>
                                            </p:attrNameLst>
                                          </p:cBhvr>
                                          <p:tavLst>
                                            <p:tav tm="0">
                                              <p:val>
                                                <p:fltVal val="0"/>
                                              </p:val>
                                            </p:tav>
                                            <p:tav tm="100000">
                                              <p:val>
                                                <p:strVal val="#ppt_h"/>
                                              </p:val>
                                            </p:tav>
                                          </p:tavLst>
                                        </p:anim>
                                      </p:childTnLst>
                                    </p:cTn>
                                  </p:par>
                                </p:childTnLst>
                              </p:cTn>
                            </p:par>
                            <p:par>
                              <p:cTn id="31" fill="hold">
                                <p:stCondLst>
                                  <p:cond delay="2500"/>
                                </p:stCondLst>
                                <p:childTnLst>
                                  <p:par>
                                    <p:cTn id="32" presetID="6" presetClass="emph" presetSubtype="0" fill="hold" nodeType="afterEffect">
                                      <p:stCondLst>
                                        <p:cond delay="0"/>
                                      </p:stCondLst>
                                      <p:childTnLst>
                                        <p:animScale>
                                          <p:cBhvr>
                                            <p:cTn id="33" dur="500" fill="hold"/>
                                            <p:tgtEl>
                                              <p:spTgt spid="9"/>
                                            </p:tgtEl>
                                          </p:cBhvr>
                                          <p:by x="108000" y="108000"/>
                                        </p:animScale>
                                      </p:childTnLst>
                                    </p:cTn>
                                  </p:par>
                                  <p:par>
                                    <p:cTn id="34" presetID="10" presetClass="entr" presetSubtype="0" fill="hold" grpId="0" nodeType="withEffect">
                                      <p:stCondLst>
                                        <p:cond delay="0"/>
                                      </p:stCondLst>
                                      <p:childTnLst>
                                        <p:set>
                                          <p:cBhvr>
                                            <p:cTn id="35" dur="1" fill="hold">
                                              <p:stCondLst>
                                                <p:cond delay="0"/>
                                              </p:stCondLst>
                                            </p:cTn>
                                            <p:tgtEl>
                                              <p:spTgt spid="15"/>
                                            </p:tgtEl>
                                            <p:attrNameLst>
                                              <p:attrName>style.visibility</p:attrName>
                                            </p:attrNameLst>
                                          </p:cBhvr>
                                          <p:to>
                                            <p:strVal val="visible"/>
                                          </p:to>
                                        </p:set>
                                        <p:animEffect transition="in" filter="fade">
                                          <p:cBhvr>
                                            <p:cTn id="3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644635" y="8"/>
            <a:ext cx="10902731" cy="60959"/>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8" name="组合 7"/>
          <p:cNvGrpSpPr/>
          <p:nvPr/>
        </p:nvGrpSpPr>
        <p:grpSpPr>
          <a:xfrm>
            <a:off x="-41910" y="635"/>
            <a:ext cx="752475" cy="2143760"/>
            <a:chOff x="-66" y="-20"/>
            <a:chExt cx="1185" cy="3376"/>
          </a:xfrm>
        </p:grpSpPr>
        <p:pic>
          <p:nvPicPr>
            <p:cNvPr id="7" name="图片 6"/>
            <p:cNvPicPr>
              <a:picLocks noChangeAspect="1"/>
            </p:cNvPicPr>
            <p:nvPr/>
          </p:nvPicPr>
          <p:blipFill>
            <a:blip r:embed="rId1"/>
            <a:stretch>
              <a:fillRect/>
            </a:stretch>
          </p:blipFill>
          <p:spPr>
            <a:xfrm>
              <a:off x="-66" y="-20"/>
              <a:ext cx="1185" cy="3376"/>
            </a:xfrm>
            <a:prstGeom prst="rect">
              <a:avLst/>
            </a:prstGeom>
          </p:spPr>
        </p:pic>
        <p:sp>
          <p:nvSpPr>
            <p:cNvPr id="21" name="矩形 20"/>
            <p:cNvSpPr/>
            <p:nvPr/>
          </p:nvSpPr>
          <p:spPr>
            <a:xfrm>
              <a:off x="-15" y="0"/>
              <a:ext cx="1040" cy="3047"/>
            </a:xfrm>
            <a:prstGeom prst="rect">
              <a:avLst/>
            </a:prstGeom>
          </p:spPr>
          <p:txBody>
            <a:bodyPr wrap="square" lIns="269875" tIns="136525" rIns="269875" bIns="136525" anchor="t" anchorCtr="1">
              <a:spAutoFit/>
            </a:bodyPr>
            <a:lstStyle/>
            <a:p>
              <a:pPr algn="ctr"/>
              <a:r>
                <a:rPr lang="en-US" altLang="zh-CN" dirty="0">
                  <a:solidFill>
                    <a:schemeClr val="bg1"/>
                  </a:solidFill>
                  <a:latin typeface="微软雅黑 Light" panose="020B0502040204020203" pitchFamily="34" charset="-122"/>
                  <a:ea typeface="微软雅黑 Light" panose="020B0502040204020203" pitchFamily="34" charset="-122"/>
                  <a:sym typeface="+mn-ea"/>
                </a:rPr>
                <a:t>XCS3 </a:t>
              </a:r>
              <a:r>
                <a:rPr lang="zh-CN" altLang="en-US" dirty="0">
                  <a:solidFill>
                    <a:schemeClr val="bg1"/>
                  </a:solidFill>
                  <a:latin typeface="微软雅黑 Light" panose="020B0502040204020203" pitchFamily="34" charset="-122"/>
                  <a:ea typeface="微软雅黑 Light" panose="020B0502040204020203" pitchFamily="34" charset="-122"/>
                  <a:sym typeface="+mn-ea"/>
                </a:rPr>
                <a:t>项目</a:t>
              </a:r>
              <a:endParaRPr lang="zh-CN" altLang="en-US" b="1" dirty="0">
                <a:solidFill>
                  <a:schemeClr val="bg1"/>
                </a:solidFill>
                <a:latin typeface="微软雅黑 Light" panose="020B0502040204020203" pitchFamily="34" charset="-122"/>
                <a:ea typeface="微软雅黑 Light" panose="020B0502040204020203" pitchFamily="34" charset="-122"/>
                <a:sym typeface="+mn-ea"/>
              </a:endParaRPr>
            </a:p>
          </p:txBody>
        </p:sp>
      </p:grpSp>
      <p:pic>
        <p:nvPicPr>
          <p:cNvPr id="6" name="图片 5"/>
          <p:cNvPicPr>
            <a:picLocks noChangeAspect="1"/>
          </p:cNvPicPr>
          <p:nvPr/>
        </p:nvPicPr>
        <p:blipFill>
          <a:blip r:embed="rId2"/>
          <a:srcRect l="584" r="730"/>
          <a:stretch>
            <a:fillRect/>
          </a:stretch>
        </p:blipFill>
        <p:spPr>
          <a:xfrm>
            <a:off x="666115" y="121920"/>
            <a:ext cx="10880725" cy="6047105"/>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644635" y="8"/>
            <a:ext cx="10902731" cy="60959"/>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8" name="组合 7"/>
          <p:cNvGrpSpPr/>
          <p:nvPr/>
        </p:nvGrpSpPr>
        <p:grpSpPr>
          <a:xfrm>
            <a:off x="-41910" y="635"/>
            <a:ext cx="752475" cy="2143760"/>
            <a:chOff x="-66" y="-20"/>
            <a:chExt cx="1185" cy="3376"/>
          </a:xfrm>
        </p:grpSpPr>
        <p:pic>
          <p:nvPicPr>
            <p:cNvPr id="7" name="图片 6"/>
            <p:cNvPicPr>
              <a:picLocks noChangeAspect="1"/>
            </p:cNvPicPr>
            <p:nvPr/>
          </p:nvPicPr>
          <p:blipFill>
            <a:blip r:embed="rId1"/>
            <a:stretch>
              <a:fillRect/>
            </a:stretch>
          </p:blipFill>
          <p:spPr>
            <a:xfrm>
              <a:off x="-66" y="-20"/>
              <a:ext cx="1185" cy="3376"/>
            </a:xfrm>
            <a:prstGeom prst="rect">
              <a:avLst/>
            </a:prstGeom>
          </p:spPr>
        </p:pic>
        <p:sp>
          <p:nvSpPr>
            <p:cNvPr id="21" name="矩形 20"/>
            <p:cNvSpPr/>
            <p:nvPr/>
          </p:nvSpPr>
          <p:spPr>
            <a:xfrm>
              <a:off x="-15" y="0"/>
              <a:ext cx="1040" cy="3047"/>
            </a:xfrm>
            <a:prstGeom prst="rect">
              <a:avLst/>
            </a:prstGeom>
          </p:spPr>
          <p:txBody>
            <a:bodyPr wrap="square" lIns="269875" tIns="136525" rIns="269875" bIns="136525" anchor="t" anchorCtr="1">
              <a:spAutoFit/>
            </a:bodyPr>
            <a:lstStyle/>
            <a:p>
              <a:pPr algn="ctr"/>
              <a:r>
                <a:rPr lang="en-US" altLang="zh-CN" dirty="0">
                  <a:solidFill>
                    <a:schemeClr val="bg1"/>
                  </a:solidFill>
                  <a:latin typeface="微软雅黑 Light" panose="020B0502040204020203" pitchFamily="34" charset="-122"/>
                  <a:ea typeface="微软雅黑 Light" panose="020B0502040204020203" pitchFamily="34" charset="-122"/>
                  <a:sym typeface="+mn-ea"/>
                </a:rPr>
                <a:t>XCS3 </a:t>
              </a:r>
              <a:r>
                <a:rPr lang="zh-CN" altLang="en-US" dirty="0">
                  <a:solidFill>
                    <a:schemeClr val="bg1"/>
                  </a:solidFill>
                  <a:latin typeface="微软雅黑 Light" panose="020B0502040204020203" pitchFamily="34" charset="-122"/>
                  <a:ea typeface="微软雅黑 Light" panose="020B0502040204020203" pitchFamily="34" charset="-122"/>
                  <a:sym typeface="+mn-ea"/>
                </a:rPr>
                <a:t>项目</a:t>
              </a:r>
              <a:endParaRPr lang="zh-CN" altLang="en-US" b="1" dirty="0">
                <a:solidFill>
                  <a:schemeClr val="bg1"/>
                </a:solidFill>
                <a:latin typeface="微软雅黑 Light" panose="020B0502040204020203" pitchFamily="34" charset="-122"/>
                <a:ea typeface="微软雅黑 Light" panose="020B0502040204020203" pitchFamily="34" charset="-122"/>
                <a:sym typeface="+mn-ea"/>
              </a:endParaRPr>
            </a:p>
          </p:txBody>
        </p:sp>
      </p:grpSp>
      <p:sp>
        <p:nvSpPr>
          <p:cNvPr id="14" name="矩形 13"/>
          <p:cNvSpPr/>
          <p:nvPr/>
        </p:nvSpPr>
        <p:spPr>
          <a:xfrm>
            <a:off x="1014095" y="56515"/>
            <a:ext cx="3074035" cy="553085"/>
          </a:xfrm>
          <a:prstGeom prst="rect">
            <a:avLst/>
          </a:prstGeom>
        </p:spPr>
        <p:txBody>
          <a:bodyPr wrap="none">
            <a:spAutoFit/>
          </a:bodyPr>
          <a:p>
            <a:pPr algn="l">
              <a:lnSpc>
                <a:spcPct val="150000"/>
              </a:lnSpc>
            </a:pPr>
            <a:r>
              <a:rPr lang="en-US" altLang="zh-CN" sz="2000" b="1" dirty="0">
                <a:latin typeface="微软雅黑 Light" panose="020B0502040204020203" pitchFamily="34" charset="-122"/>
                <a:ea typeface="微软雅黑 Light" panose="020B0502040204020203" pitchFamily="34" charset="-122"/>
                <a:cs typeface="Arial" panose="020B0604020202020204" pitchFamily="34" charset="0"/>
                <a:sym typeface="+mn-ea"/>
              </a:rPr>
              <a:t>XCS3</a:t>
            </a:r>
            <a:r>
              <a:rPr lang="zh-CN" sz="2000" b="1" dirty="0">
                <a:latin typeface="微软雅黑 Light" panose="020B0502040204020203" pitchFamily="34" charset="-122"/>
                <a:ea typeface="微软雅黑 Light" panose="020B0502040204020203" pitchFamily="34" charset="-122"/>
                <a:cs typeface="Arial" panose="020B0604020202020204" pitchFamily="34" charset="0"/>
                <a:sym typeface="+mn-ea"/>
              </a:rPr>
              <a:t>支持的非功能性需求</a:t>
            </a:r>
            <a:endParaRPr lang="zh-CN" sz="2000" b="1" dirty="0">
              <a:latin typeface="微软雅黑 Light" panose="020B0502040204020203" pitchFamily="34" charset="-122"/>
              <a:ea typeface="微软雅黑 Light" panose="020B0502040204020203" pitchFamily="34" charset="-122"/>
            </a:endParaRPr>
          </a:p>
        </p:txBody>
      </p:sp>
      <p:sp>
        <p:nvSpPr>
          <p:cNvPr id="56" name="矩形 55"/>
          <p:cNvSpPr/>
          <p:nvPr/>
        </p:nvSpPr>
        <p:spPr>
          <a:xfrm>
            <a:off x="1403820" y="609758"/>
            <a:ext cx="847090" cy="306705"/>
          </a:xfrm>
          <a:prstGeom prst="rect">
            <a:avLst/>
          </a:prstGeom>
        </p:spPr>
        <p:txBody>
          <a:bodyPr wrap="none">
            <a:spAutoFit/>
          </a:bodyPr>
          <a:p>
            <a:pPr algn="l"/>
            <a:r>
              <a:rPr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b="1" dirty="0">
                <a:latin typeface="微软雅黑 Light" panose="020B0502040204020203" pitchFamily="34" charset="-122"/>
                <a:ea typeface="微软雅黑 Light" panose="020B0502040204020203" pitchFamily="34" charset="-122"/>
                <a:cs typeface="Arial" panose="020B0604020202020204" pitchFamily="34" charset="0"/>
              </a:rPr>
              <a:t>安全性</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57" name="矩形 56"/>
          <p:cNvSpPr/>
          <p:nvPr/>
        </p:nvSpPr>
        <p:spPr>
          <a:xfrm>
            <a:off x="1403820" y="1836578"/>
            <a:ext cx="847090" cy="306705"/>
          </a:xfrm>
          <a:prstGeom prst="rect">
            <a:avLst/>
          </a:prstGeom>
        </p:spPr>
        <p:txBody>
          <a:bodyPr wrap="none">
            <a:spAutoFit/>
          </a:bodyPr>
          <a:p>
            <a:pPr algn="l"/>
            <a:r>
              <a:rPr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b="1" dirty="0">
                <a:latin typeface="微软雅黑 Light" panose="020B0502040204020203" pitchFamily="34" charset="-122"/>
                <a:ea typeface="微软雅黑 Light" panose="020B0502040204020203" pitchFamily="34" charset="-122"/>
                <a:cs typeface="Arial" panose="020B0604020202020204" pitchFamily="34" charset="0"/>
              </a:rPr>
              <a:t>可用性</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58" name="矩形 57"/>
          <p:cNvSpPr/>
          <p:nvPr/>
        </p:nvSpPr>
        <p:spPr>
          <a:xfrm>
            <a:off x="1403820" y="3983513"/>
            <a:ext cx="668655" cy="306705"/>
          </a:xfrm>
          <a:prstGeom prst="rect">
            <a:avLst/>
          </a:prstGeom>
        </p:spPr>
        <p:txBody>
          <a:bodyPr wrap="none">
            <a:spAutoFit/>
          </a:bodyPr>
          <a:p>
            <a:pPr algn="l"/>
            <a:r>
              <a:rPr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b="1" dirty="0">
                <a:latin typeface="微软雅黑 Light" panose="020B0502040204020203" pitchFamily="34" charset="-122"/>
                <a:ea typeface="微软雅黑 Light" panose="020B0502040204020203" pitchFamily="34" charset="-122"/>
                <a:cs typeface="Arial" panose="020B0604020202020204" pitchFamily="34" charset="0"/>
              </a:rPr>
              <a:t>性能</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59" name="矩形 58"/>
          <p:cNvSpPr/>
          <p:nvPr/>
        </p:nvSpPr>
        <p:spPr>
          <a:xfrm>
            <a:off x="1403820" y="4903628"/>
            <a:ext cx="847090" cy="306705"/>
          </a:xfrm>
          <a:prstGeom prst="rect">
            <a:avLst/>
          </a:prstGeom>
        </p:spPr>
        <p:txBody>
          <a:bodyPr wrap="none">
            <a:spAutoFit/>
          </a:bodyPr>
          <a:p>
            <a:pPr algn="l"/>
            <a:r>
              <a:rPr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b="1" dirty="0">
                <a:latin typeface="微软雅黑 Light" panose="020B0502040204020203" pitchFamily="34" charset="-122"/>
                <a:ea typeface="微软雅黑 Light" panose="020B0502040204020203" pitchFamily="34" charset="-122"/>
                <a:cs typeface="Arial" panose="020B0604020202020204" pitchFamily="34" charset="0"/>
              </a:rPr>
              <a:t>可靠性</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6" name="矩形 5"/>
          <p:cNvSpPr/>
          <p:nvPr/>
        </p:nvSpPr>
        <p:spPr>
          <a:xfrm>
            <a:off x="1739100" y="916463"/>
            <a:ext cx="8209915" cy="306705"/>
          </a:xfrm>
          <a:prstGeom prst="rect">
            <a:avLst/>
          </a:prstGeom>
        </p:spPr>
        <p:txBody>
          <a:bodyPr wrap="none">
            <a:spAutoFit/>
          </a:bodyPr>
          <a:p>
            <a:pPr algn="l"/>
            <a:r>
              <a:rPr 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身份验证：支持两种可配置的身份验证方法：</a:t>
            </a:r>
            <a:r>
              <a:rPr lang="en-US" altLang="zh-CN" sz="1400" dirty="0">
                <a:latin typeface="微软雅黑 Light" panose="020B0502040204020203" pitchFamily="34" charset="-122"/>
                <a:ea typeface="微软雅黑 Light" panose="020B0502040204020203" pitchFamily="34" charset="-122"/>
                <a:cs typeface="Arial" panose="020B0604020202020204" pitchFamily="34" charset="0"/>
                <a:sym typeface="+mn-ea"/>
              </a:rPr>
              <a:t>1.</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授权给目录服务，</a:t>
            </a:r>
            <a:r>
              <a:rPr lang="en-US" altLang="zh-CN" sz="1400" dirty="0">
                <a:latin typeface="微软雅黑 Light" panose="020B0502040204020203" pitchFamily="34" charset="-122"/>
                <a:ea typeface="微软雅黑 Light" panose="020B0502040204020203" pitchFamily="34" charset="-122"/>
                <a:cs typeface="Arial" panose="020B0604020202020204" pitchFamily="34" charset="0"/>
                <a:sym typeface="+mn-ea"/>
              </a:rPr>
              <a:t>2.</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授权给本地或外部身份验证系统。</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sp>
        <p:nvSpPr>
          <p:cNvPr id="9" name="矩形 8"/>
          <p:cNvSpPr/>
          <p:nvPr/>
        </p:nvSpPr>
        <p:spPr>
          <a:xfrm>
            <a:off x="1739100" y="1223168"/>
            <a:ext cx="8530590" cy="306705"/>
          </a:xfrm>
          <a:prstGeom prst="rect">
            <a:avLst/>
          </a:prstGeom>
        </p:spPr>
        <p:txBody>
          <a:bodyPr wrap="none">
            <a:spAutoFit/>
          </a:bodyPr>
          <a:p>
            <a:pPr algn="l"/>
            <a:r>
              <a:rPr 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授权：授权由开放的行业标准 protocol OAuth 2.0 管理。一旦用户通过身份验证，就会生成OAuth令牌。</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sp>
        <p:nvSpPr>
          <p:cNvPr id="10" name="矩形 9"/>
          <p:cNvSpPr/>
          <p:nvPr/>
        </p:nvSpPr>
        <p:spPr>
          <a:xfrm>
            <a:off x="1739100" y="1529873"/>
            <a:ext cx="6952615" cy="306705"/>
          </a:xfrm>
          <a:prstGeom prst="rect">
            <a:avLst/>
          </a:prstGeom>
        </p:spPr>
        <p:txBody>
          <a:bodyPr wrap="none">
            <a:spAutoFit/>
          </a:bodyPr>
          <a:p>
            <a:pPr algn="l"/>
            <a:r>
              <a:rPr 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账单：XCS3在作业执行期间收集大量数据。这些数据可用于信息、统计和会计目的。</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sp>
        <p:nvSpPr>
          <p:cNvPr id="12" name="矩形 11"/>
          <p:cNvSpPr/>
          <p:nvPr/>
        </p:nvSpPr>
        <p:spPr>
          <a:xfrm>
            <a:off x="1739100" y="2143283"/>
            <a:ext cx="8841105" cy="306705"/>
          </a:xfrm>
          <a:prstGeom prst="rect">
            <a:avLst/>
          </a:prstGeom>
        </p:spPr>
        <p:txBody>
          <a:bodyPr wrap="none">
            <a:spAutoFit/>
          </a:bodyPr>
          <a:p>
            <a:pPr algn="l"/>
            <a:r>
              <a:rPr 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可操作性：为了满足安全需求，比如授权，在不影响XCS可操作性的情况下，在GUI和API级别都要检查授权。</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sp>
        <p:nvSpPr>
          <p:cNvPr id="13" name="矩形 12"/>
          <p:cNvSpPr/>
          <p:nvPr/>
        </p:nvSpPr>
        <p:spPr>
          <a:xfrm>
            <a:off x="1739100" y="2449988"/>
            <a:ext cx="6336030" cy="306705"/>
          </a:xfrm>
          <a:prstGeom prst="rect">
            <a:avLst/>
          </a:prstGeom>
        </p:spPr>
        <p:txBody>
          <a:bodyPr wrap="none">
            <a:spAutoFit/>
          </a:bodyPr>
          <a:p>
            <a:pPr algn="l"/>
            <a:r>
              <a:rPr 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易学性：当用户选择一个web表单字段时，将弹出该字段的描述和使用示例。</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sp>
        <p:nvSpPr>
          <p:cNvPr id="15" name="矩形 14"/>
          <p:cNvSpPr/>
          <p:nvPr/>
        </p:nvSpPr>
        <p:spPr>
          <a:xfrm>
            <a:off x="1739100" y="2756693"/>
            <a:ext cx="9023985" cy="306705"/>
          </a:xfrm>
          <a:prstGeom prst="rect">
            <a:avLst/>
          </a:prstGeom>
        </p:spPr>
        <p:txBody>
          <a:bodyPr wrap="none">
            <a:spAutoFit/>
          </a:bodyPr>
          <a:p>
            <a:pPr algn="l"/>
            <a:r>
              <a:rPr 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美学：用户可以从管理员提供的主题中选择主题，还可以使用集成的主题编辑器创建和共享自己的自定义主题。</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sp>
        <p:nvSpPr>
          <p:cNvPr id="16" name="矩形 15"/>
          <p:cNvSpPr/>
          <p:nvPr/>
        </p:nvSpPr>
        <p:spPr>
          <a:xfrm>
            <a:off x="1739100" y="3063398"/>
            <a:ext cx="7740650" cy="306705"/>
          </a:xfrm>
          <a:prstGeom prst="rect">
            <a:avLst/>
          </a:prstGeom>
        </p:spPr>
        <p:txBody>
          <a:bodyPr wrap="none">
            <a:spAutoFit/>
          </a:bodyPr>
          <a:p>
            <a:pPr algn="l"/>
            <a:r>
              <a:rPr 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HPC应用程序模板：提供了一种提交高性能计算/批处理计算和远程查看/交互作业的统一方法。</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sp>
        <p:nvSpPr>
          <p:cNvPr id="17" name="矩形 16"/>
          <p:cNvSpPr/>
          <p:nvPr/>
        </p:nvSpPr>
        <p:spPr>
          <a:xfrm>
            <a:off x="1739100" y="3370103"/>
            <a:ext cx="8857615" cy="306705"/>
          </a:xfrm>
          <a:prstGeom prst="rect">
            <a:avLst/>
          </a:prstGeom>
        </p:spPr>
        <p:txBody>
          <a:bodyPr wrap="none">
            <a:spAutoFit/>
          </a:bodyPr>
          <a:p>
            <a:pPr algn="l"/>
            <a:r>
              <a:rPr 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完全可定制的</a:t>
            </a:r>
            <a:r>
              <a:rPr lang="en-US" altLang="zh-CN" sz="1400" dirty="0">
                <a:latin typeface="微软雅黑 Light" panose="020B0502040204020203" pitchFamily="34" charset="-122"/>
                <a:ea typeface="微软雅黑 Light" panose="020B0502040204020203" pitchFamily="34" charset="-122"/>
                <a:cs typeface="Arial" panose="020B0604020202020204" pitchFamily="34" charset="0"/>
                <a:sym typeface="+mn-ea"/>
              </a:rPr>
              <a:t>GUI</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：用户可以定制工作区外观和感觉，可以管理：语言，控制面板，控制面板组件，数据表</a:t>
            </a:r>
            <a:r>
              <a:rPr lang="en-US" altLang="zh-CN" sz="1400" dirty="0">
                <a:latin typeface="微软雅黑 Light" panose="020B0502040204020203" pitchFamily="34" charset="-122"/>
                <a:ea typeface="微软雅黑 Light" panose="020B0502040204020203" pitchFamily="34" charset="-122"/>
                <a:cs typeface="Arial" panose="020B0604020202020204" pitchFamily="34" charset="0"/>
                <a:sym typeface="+mn-ea"/>
              </a:rPr>
              <a:t>/</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图</a:t>
            </a:r>
            <a:endParaRPr lang="en-US" altLang="zh-CN" sz="1400" dirty="0">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sp>
        <p:nvSpPr>
          <p:cNvPr id="18" name="矩形 17"/>
          <p:cNvSpPr/>
          <p:nvPr/>
        </p:nvSpPr>
        <p:spPr>
          <a:xfrm>
            <a:off x="1739100" y="3676808"/>
            <a:ext cx="6856095" cy="306705"/>
          </a:xfrm>
          <a:prstGeom prst="rect">
            <a:avLst/>
          </a:prstGeom>
        </p:spPr>
        <p:txBody>
          <a:bodyPr wrap="none">
            <a:spAutoFit/>
          </a:bodyPr>
          <a:p>
            <a:pPr algn="l"/>
            <a:r>
              <a:rPr lang="en-US" sz="1400" dirty="0">
                <a:solidFill>
                  <a:schemeClr val="tx1"/>
                </a:solidFill>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dirty="0">
                <a:solidFill>
                  <a:schemeClr val="tx1"/>
                </a:solidFill>
                <a:latin typeface="微软雅黑 Light" panose="020B0502040204020203" pitchFamily="34" charset="-122"/>
                <a:ea typeface="微软雅黑 Light" panose="020B0502040204020203" pitchFamily="34" charset="-122"/>
                <a:cs typeface="Arial" panose="020B0604020202020204" pitchFamily="34" charset="0"/>
                <a:sym typeface="+mn-ea"/>
              </a:rPr>
              <a:t>响应式Web设计(RWD)：所有XCS3 web元素在登录页面和仪表板上都启用了RWD。</a:t>
            </a:r>
            <a:endParaRPr lang="zh-CN" altLang="en-US" sz="1400" dirty="0">
              <a:solidFill>
                <a:schemeClr val="tx1"/>
              </a:solidFill>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sp>
        <p:nvSpPr>
          <p:cNvPr id="22" name="矩形 21"/>
          <p:cNvSpPr/>
          <p:nvPr/>
        </p:nvSpPr>
        <p:spPr>
          <a:xfrm>
            <a:off x="1739100" y="4290218"/>
            <a:ext cx="7064375" cy="306705"/>
          </a:xfrm>
          <a:prstGeom prst="rect">
            <a:avLst/>
          </a:prstGeom>
        </p:spPr>
        <p:txBody>
          <a:bodyPr wrap="none">
            <a:spAutoFit/>
          </a:bodyPr>
          <a:p>
            <a:pPr algn="l"/>
            <a:r>
              <a:rPr 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Java Core RESTful API 性能：可以通过控制在指定时间内处理的并发请求数量来测量。</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sp>
        <p:nvSpPr>
          <p:cNvPr id="23" name="矩形 22"/>
          <p:cNvSpPr/>
          <p:nvPr/>
        </p:nvSpPr>
        <p:spPr>
          <a:xfrm>
            <a:off x="1739100" y="4596923"/>
            <a:ext cx="9450070" cy="306705"/>
          </a:xfrm>
          <a:prstGeom prst="rect">
            <a:avLst/>
          </a:prstGeom>
        </p:spPr>
        <p:txBody>
          <a:bodyPr wrap="none">
            <a:spAutoFit/>
          </a:bodyPr>
          <a:p>
            <a:pPr algn="l"/>
            <a:r>
              <a:rPr 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en-US" altLang="zh-CN" sz="1400" dirty="0">
                <a:latin typeface="微软雅黑 Light" panose="020B0502040204020203" pitchFamily="34" charset="-122"/>
                <a:ea typeface="微软雅黑 Light" panose="020B0502040204020203" pitchFamily="34" charset="-122"/>
                <a:cs typeface="Arial" panose="020B0604020202020204" pitchFamily="34" charset="0"/>
                <a:sym typeface="+mn-ea"/>
              </a:rPr>
              <a:t>GUI </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性能：当需要更新web页面内容时，不会重新加载web页面，只异步下载新内容，使得GUI响应时间得到了提高。</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sp>
        <p:nvSpPr>
          <p:cNvPr id="26" name="矩形 25"/>
          <p:cNvSpPr/>
          <p:nvPr/>
        </p:nvSpPr>
        <p:spPr>
          <a:xfrm>
            <a:off x="1739100" y="5210333"/>
            <a:ext cx="8275955" cy="306705"/>
          </a:xfrm>
          <a:prstGeom prst="rect">
            <a:avLst/>
          </a:prstGeom>
        </p:spPr>
        <p:txBody>
          <a:bodyPr wrap="none">
            <a:spAutoFit/>
          </a:bodyPr>
          <a:p>
            <a:pPr algn="l"/>
            <a:r>
              <a:rPr 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门户数据备份：可用任何现有的标准备份策略备份</a:t>
            </a:r>
            <a:r>
              <a:rPr lang="en-US" altLang="zh-CN" sz="1400" dirty="0">
                <a:latin typeface="微软雅黑 Light" panose="020B0502040204020203" pitchFamily="34" charset="-122"/>
                <a:ea typeface="微软雅黑 Light" panose="020B0502040204020203" pitchFamily="34" charset="-122"/>
                <a:cs typeface="Arial" panose="020B0604020202020204" pitchFamily="34" charset="0"/>
                <a:sym typeface="+mn-ea"/>
              </a:rPr>
              <a:t>XCS</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数据库，配置文件，日志文件和作业提交脚本。</a:t>
            </a:r>
            <a:endParaRPr lang="en-US" altLang="zh-CN" sz="1400" dirty="0">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sp>
        <p:nvSpPr>
          <p:cNvPr id="27" name="矩形 26"/>
          <p:cNvSpPr/>
          <p:nvPr/>
        </p:nvSpPr>
        <p:spPr>
          <a:xfrm>
            <a:off x="1739100" y="5517038"/>
            <a:ext cx="5956300" cy="306705"/>
          </a:xfrm>
          <a:prstGeom prst="rect">
            <a:avLst/>
          </a:prstGeom>
        </p:spPr>
        <p:txBody>
          <a:bodyPr wrap="none">
            <a:spAutoFit/>
          </a:bodyPr>
          <a:p>
            <a:pPr algn="l"/>
            <a:r>
              <a:rPr 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en-US" altLang="zh-CN" sz="1400" dirty="0">
                <a:latin typeface="微软雅黑 Light" panose="020B0502040204020203" pitchFamily="34" charset="-122"/>
                <a:ea typeface="微软雅黑 Light" panose="020B0502040204020203" pitchFamily="34" charset="-122"/>
                <a:cs typeface="Arial" panose="020B0604020202020204" pitchFamily="34" charset="0"/>
                <a:sym typeface="+mn-ea"/>
              </a:rPr>
              <a:t>高可用性</a:t>
            </a:r>
            <a:r>
              <a:rPr lang="en-US" altLang="zh-CN" sz="1400" dirty="0">
                <a:latin typeface="微软雅黑 Light" panose="020B0502040204020203" pitchFamily="34" charset="-122"/>
                <a:ea typeface="微软雅黑 Light" panose="020B0502040204020203" pitchFamily="34" charset="-122"/>
                <a:cs typeface="Arial" panose="020B0604020202020204" pitchFamily="34" charset="0"/>
                <a:sym typeface="+mn-ea"/>
              </a:rPr>
              <a:t>/</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容错：XCS3没有自带容错机制，通常与第三方容错系统集成。</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sp>
        <p:nvSpPr>
          <p:cNvPr id="28" name="矩形 27"/>
          <p:cNvSpPr/>
          <p:nvPr/>
        </p:nvSpPr>
        <p:spPr>
          <a:xfrm>
            <a:off x="1739100" y="5823743"/>
            <a:ext cx="9439910" cy="306705"/>
          </a:xfrm>
          <a:prstGeom prst="rect">
            <a:avLst/>
          </a:prstGeom>
        </p:spPr>
        <p:txBody>
          <a:bodyPr wrap="none">
            <a:spAutoFit/>
          </a:bodyPr>
          <a:p>
            <a:pPr algn="l"/>
            <a:r>
              <a:rPr 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 </a:t>
            </a:r>
            <a:r>
              <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rPr>
              <a:t>可恢复性：只要不是所有HPC前提都受到灾难的影响，只要外部网络带宽和延迟足够好，XCS3就可以继续处理作业。</a:t>
            </a:r>
            <a:endParaRPr lang="zh-CN" altLang="en-US" sz="1400" dirty="0">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644635" y="8"/>
            <a:ext cx="10902731" cy="60959"/>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8" name="组合 7"/>
          <p:cNvGrpSpPr/>
          <p:nvPr/>
        </p:nvGrpSpPr>
        <p:grpSpPr>
          <a:xfrm>
            <a:off x="-41910" y="635"/>
            <a:ext cx="752475" cy="2143760"/>
            <a:chOff x="-66" y="-20"/>
            <a:chExt cx="1185" cy="3376"/>
          </a:xfrm>
        </p:grpSpPr>
        <p:pic>
          <p:nvPicPr>
            <p:cNvPr id="7" name="图片 6"/>
            <p:cNvPicPr>
              <a:picLocks noChangeAspect="1"/>
            </p:cNvPicPr>
            <p:nvPr/>
          </p:nvPicPr>
          <p:blipFill>
            <a:blip r:embed="rId1"/>
            <a:stretch>
              <a:fillRect/>
            </a:stretch>
          </p:blipFill>
          <p:spPr>
            <a:xfrm>
              <a:off x="-66" y="-20"/>
              <a:ext cx="1185" cy="3376"/>
            </a:xfrm>
            <a:prstGeom prst="rect">
              <a:avLst/>
            </a:prstGeom>
          </p:spPr>
        </p:pic>
        <p:sp>
          <p:nvSpPr>
            <p:cNvPr id="21" name="矩形 20"/>
            <p:cNvSpPr/>
            <p:nvPr/>
          </p:nvSpPr>
          <p:spPr>
            <a:xfrm>
              <a:off x="-15" y="0"/>
              <a:ext cx="1040" cy="3047"/>
            </a:xfrm>
            <a:prstGeom prst="rect">
              <a:avLst/>
            </a:prstGeom>
          </p:spPr>
          <p:txBody>
            <a:bodyPr wrap="square" lIns="269875" tIns="136525" rIns="269875" bIns="136525" anchor="t" anchorCtr="1">
              <a:spAutoFit/>
            </a:bodyPr>
            <a:lstStyle/>
            <a:p>
              <a:pPr algn="ctr"/>
              <a:r>
                <a:rPr lang="en-US" altLang="zh-CN" dirty="0">
                  <a:solidFill>
                    <a:schemeClr val="bg1"/>
                  </a:solidFill>
                  <a:latin typeface="微软雅黑 Light" panose="020B0502040204020203" pitchFamily="34" charset="-122"/>
                  <a:ea typeface="微软雅黑 Light" panose="020B0502040204020203" pitchFamily="34" charset="-122"/>
                  <a:sym typeface="+mn-ea"/>
                </a:rPr>
                <a:t>XCS3 </a:t>
              </a:r>
              <a:r>
                <a:rPr lang="zh-CN" altLang="en-US" dirty="0">
                  <a:solidFill>
                    <a:schemeClr val="bg1"/>
                  </a:solidFill>
                  <a:latin typeface="微软雅黑 Light" panose="020B0502040204020203" pitchFamily="34" charset="-122"/>
                  <a:ea typeface="微软雅黑 Light" panose="020B0502040204020203" pitchFamily="34" charset="-122"/>
                  <a:sym typeface="+mn-ea"/>
                </a:rPr>
                <a:t>项目</a:t>
              </a:r>
              <a:endParaRPr lang="zh-CN" altLang="en-US" b="1" dirty="0">
                <a:solidFill>
                  <a:schemeClr val="bg1"/>
                </a:solidFill>
                <a:latin typeface="微软雅黑 Light" panose="020B0502040204020203" pitchFamily="34" charset="-122"/>
                <a:ea typeface="微软雅黑 Light" panose="020B0502040204020203" pitchFamily="34" charset="-122"/>
                <a:sym typeface="+mn-ea"/>
              </a:endParaRPr>
            </a:p>
          </p:txBody>
        </p:sp>
      </p:grpSp>
      <p:pic>
        <p:nvPicPr>
          <p:cNvPr id="2" name="图片 1"/>
          <p:cNvPicPr>
            <a:picLocks noChangeAspect="1"/>
          </p:cNvPicPr>
          <p:nvPr/>
        </p:nvPicPr>
        <p:blipFill>
          <a:blip r:embed="rId2"/>
          <a:stretch>
            <a:fillRect/>
          </a:stretch>
        </p:blipFill>
        <p:spPr>
          <a:xfrm>
            <a:off x="643890" y="60325"/>
            <a:ext cx="10903585" cy="6169660"/>
          </a:xfrm>
          <a:prstGeom prst="rect">
            <a:avLst/>
          </a:prstGeom>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a:off x="644635" y="8"/>
            <a:ext cx="10902731" cy="60959"/>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8" name="组合 7"/>
          <p:cNvGrpSpPr/>
          <p:nvPr/>
        </p:nvGrpSpPr>
        <p:grpSpPr>
          <a:xfrm>
            <a:off x="-41910" y="635"/>
            <a:ext cx="752475" cy="2143760"/>
            <a:chOff x="-66" y="-20"/>
            <a:chExt cx="1185" cy="3376"/>
          </a:xfrm>
        </p:grpSpPr>
        <p:pic>
          <p:nvPicPr>
            <p:cNvPr id="7" name="图片 6"/>
            <p:cNvPicPr>
              <a:picLocks noChangeAspect="1"/>
            </p:cNvPicPr>
            <p:nvPr/>
          </p:nvPicPr>
          <p:blipFill>
            <a:blip r:embed="rId1"/>
            <a:stretch>
              <a:fillRect/>
            </a:stretch>
          </p:blipFill>
          <p:spPr>
            <a:xfrm>
              <a:off x="-66" y="-20"/>
              <a:ext cx="1185" cy="3376"/>
            </a:xfrm>
            <a:prstGeom prst="rect">
              <a:avLst/>
            </a:prstGeom>
          </p:spPr>
        </p:pic>
        <p:sp>
          <p:nvSpPr>
            <p:cNvPr id="21" name="矩形 20"/>
            <p:cNvSpPr/>
            <p:nvPr/>
          </p:nvSpPr>
          <p:spPr>
            <a:xfrm>
              <a:off x="-15" y="0"/>
              <a:ext cx="1040" cy="3047"/>
            </a:xfrm>
            <a:prstGeom prst="rect">
              <a:avLst/>
            </a:prstGeom>
          </p:spPr>
          <p:txBody>
            <a:bodyPr wrap="square" lIns="269875" tIns="136525" rIns="269875" bIns="136525" anchor="t" anchorCtr="1">
              <a:spAutoFit/>
            </a:bodyPr>
            <a:lstStyle/>
            <a:p>
              <a:pPr algn="ctr"/>
              <a:r>
                <a:rPr lang="en-US" altLang="zh-CN" dirty="0">
                  <a:solidFill>
                    <a:schemeClr val="bg1"/>
                  </a:solidFill>
                  <a:latin typeface="微软雅黑 Light" panose="020B0502040204020203" pitchFamily="34" charset="-122"/>
                  <a:ea typeface="微软雅黑 Light" panose="020B0502040204020203" pitchFamily="34" charset="-122"/>
                  <a:sym typeface="+mn-ea"/>
                </a:rPr>
                <a:t>XCS3 </a:t>
              </a:r>
              <a:r>
                <a:rPr lang="zh-CN" altLang="en-US" dirty="0">
                  <a:solidFill>
                    <a:schemeClr val="bg1"/>
                  </a:solidFill>
                  <a:latin typeface="微软雅黑 Light" panose="020B0502040204020203" pitchFamily="34" charset="-122"/>
                  <a:ea typeface="微软雅黑 Light" panose="020B0502040204020203" pitchFamily="34" charset="-122"/>
                  <a:sym typeface="+mn-ea"/>
                </a:rPr>
                <a:t>项目</a:t>
              </a:r>
              <a:endParaRPr lang="zh-CN" altLang="en-US" b="1" dirty="0">
                <a:solidFill>
                  <a:schemeClr val="bg1"/>
                </a:solidFill>
                <a:latin typeface="微软雅黑 Light" panose="020B0502040204020203" pitchFamily="34" charset="-122"/>
                <a:ea typeface="微软雅黑 Light" panose="020B0502040204020203" pitchFamily="34" charset="-122"/>
                <a:sym typeface="+mn-ea"/>
              </a:endParaRPr>
            </a:p>
          </p:txBody>
        </p:sp>
      </p:grpSp>
      <p:sp>
        <p:nvSpPr>
          <p:cNvPr id="2" name="文本框 1"/>
          <p:cNvSpPr txBox="1"/>
          <p:nvPr/>
        </p:nvSpPr>
        <p:spPr>
          <a:xfrm>
            <a:off x="1780540" y="1296670"/>
            <a:ext cx="8630920" cy="2999740"/>
          </a:xfrm>
          <a:prstGeom prst="rect">
            <a:avLst/>
          </a:prstGeom>
          <a:noFill/>
        </p:spPr>
        <p:txBody>
          <a:bodyPr wrap="square" rtlCol="0" anchor="t">
            <a:spAutoFit/>
          </a:bodyPr>
          <a:p>
            <a:pPr>
              <a:lnSpc>
                <a:spcPct val="150000"/>
              </a:lnSpc>
            </a:pPr>
            <a:r>
              <a:rPr lang="en-US" altLang="zh-CN">
                <a:latin typeface="微软雅黑 Light" panose="020B0502040204020203" pitchFamily="34" charset="-122"/>
                <a:ea typeface="微软雅黑 Light" panose="020B0502040204020203" pitchFamily="34" charset="-122"/>
                <a:cs typeface="微软雅黑 Light" panose="020B0502040204020203" pitchFamily="34" charset="-122"/>
              </a:rPr>
              <a:t>       </a:t>
            </a:r>
            <a:r>
              <a:rPr lang="zh-CN" altLang="en-US">
                <a:latin typeface="微软雅黑 Light" panose="020B0502040204020203" pitchFamily="34" charset="-122"/>
                <a:ea typeface="微软雅黑 Light" panose="020B0502040204020203" pitchFamily="34" charset="-122"/>
                <a:cs typeface="微软雅黑 Light" panose="020B0502040204020203" pitchFamily="34" charset="-122"/>
              </a:rPr>
              <a:t>HPC门户领域发展非常迅速，因此需要定期调整XCS3软件。在短期目标上，作者计划开发新的带有相关控制面板组件的微服务，支持更多的监视特性(系统性能、功耗、温度、HPC应用程序概要等)。在长期目标上，作者计划研究集成工作流引擎、容量规划功能和云管理功能。</a:t>
            </a:r>
            <a:endParaRPr lang="zh-CN" altLang="en-US">
              <a:latin typeface="微软雅黑 Light" panose="020B0502040204020203" pitchFamily="34" charset="-122"/>
              <a:ea typeface="微软雅黑 Light" panose="020B0502040204020203" pitchFamily="34" charset="-122"/>
              <a:cs typeface="微软雅黑 Light" panose="020B0502040204020203" pitchFamily="34" charset="-122"/>
            </a:endParaRPr>
          </a:p>
          <a:p>
            <a:pPr>
              <a:lnSpc>
                <a:spcPct val="150000"/>
              </a:lnSpc>
            </a:pPr>
            <a:r>
              <a:rPr lang="zh-CN" altLang="en-US">
                <a:latin typeface="微软雅黑 Light" panose="020B0502040204020203" pitchFamily="34" charset="-122"/>
                <a:ea typeface="微软雅黑 Light" panose="020B0502040204020203" pitchFamily="34" charset="-122"/>
                <a:cs typeface="微软雅黑 Light" panose="020B0502040204020203" pitchFamily="34" charset="-122"/>
              </a:rPr>
              <a:t>       在超级计算机和云计算上，数据分析(DA)、深度学习(DL)、机器学习(ML)和高性能计算</a:t>
            </a:r>
            <a:r>
              <a:rPr lang="en-US" altLang="zh-CN">
                <a:latin typeface="微软雅黑 Light" panose="020B0502040204020203" pitchFamily="34" charset="-122"/>
                <a:ea typeface="微软雅黑 Light" panose="020B0502040204020203" pitchFamily="34" charset="-122"/>
                <a:cs typeface="微软雅黑 Light" panose="020B0502040204020203" pitchFamily="34" charset="-122"/>
              </a:rPr>
              <a:t>(HPC)</a:t>
            </a:r>
            <a:r>
              <a:rPr lang="zh-CN" altLang="en-US">
                <a:latin typeface="微软雅黑 Light" panose="020B0502040204020203" pitchFamily="34" charset="-122"/>
                <a:ea typeface="微软雅黑 Light" panose="020B0502040204020203" pitchFamily="34" charset="-122"/>
                <a:cs typeface="微软雅黑 Light" panose="020B0502040204020203" pitchFamily="34" charset="-122"/>
              </a:rPr>
              <a:t>的需求趋于一致。作者预计，当前的HPC门户将很快发展为解决所有这些领域的问题，因此向XCS3添加对DA、DL和ML的支持是他们的优先事项之一。</a:t>
            </a:r>
            <a:endParaRPr lang="zh-CN" altLang="en-US">
              <a:latin typeface="微软雅黑 Light" panose="020B0502040204020203" pitchFamily="34" charset="-122"/>
              <a:ea typeface="微软雅黑 Light" panose="020B0502040204020203" pitchFamily="34" charset="-122"/>
              <a:cs typeface="微软雅黑 Light" panose="020B0502040204020203" pitchFamily="34" charset="-122"/>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up)">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a:off x="0" y="0"/>
            <a:ext cx="6180667" cy="6858000"/>
          </a:xfrm>
          <a:prstGeom prst="parallelogram">
            <a:avLst>
              <a:gd name="adj" fmla="val 43904"/>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 name="椭圆 1"/>
          <p:cNvSpPr/>
          <p:nvPr/>
        </p:nvSpPr>
        <p:spPr>
          <a:xfrm>
            <a:off x="1174239" y="1663700"/>
            <a:ext cx="3733800" cy="3733800"/>
          </a:xfrm>
          <a:prstGeom prst="ellipse">
            <a:avLst/>
          </a:prstGeom>
          <a:gradFill>
            <a:gsLst>
              <a:gs pos="0">
                <a:schemeClr val="bg1"/>
              </a:gs>
              <a:gs pos="74000">
                <a:schemeClr val="bg1">
                  <a:lumMod val="95000"/>
                </a:schemeClr>
              </a:gs>
            </a:gsLst>
            <a:lin ang="5400000" scaled="1"/>
          </a:gra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8" name="Freeform 5"/>
          <p:cNvSpPr>
            <a:spLocks noEditPoints="1"/>
          </p:cNvSpPr>
          <p:nvPr/>
        </p:nvSpPr>
        <p:spPr bwMode="auto">
          <a:xfrm rot="20365618">
            <a:off x="277824" y="8491388"/>
            <a:ext cx="1010564" cy="1010561"/>
          </a:xfrm>
          <a:custGeom>
            <a:avLst/>
            <a:gdLst>
              <a:gd name="T0" fmla="*/ 78 w 201"/>
              <a:gd name="T1" fmla="*/ 194 h 201"/>
              <a:gd name="T2" fmla="*/ 91 w 201"/>
              <a:gd name="T3" fmla="*/ 164 h 201"/>
              <a:gd name="T4" fmla="*/ 154 w 201"/>
              <a:gd name="T5" fmla="*/ 123 h 201"/>
              <a:gd name="T6" fmla="*/ 150 w 201"/>
              <a:gd name="T7" fmla="*/ 168 h 201"/>
              <a:gd name="T8" fmla="*/ 78 w 201"/>
              <a:gd name="T9" fmla="*/ 194 h 201"/>
              <a:gd name="T10" fmla="*/ 35 w 201"/>
              <a:gd name="T11" fmla="*/ 128 h 201"/>
              <a:gd name="T12" fmla="*/ 82 w 201"/>
              <a:gd name="T13" fmla="*/ 54 h 201"/>
              <a:gd name="T14" fmla="*/ 106 w 201"/>
              <a:gd name="T15" fmla="*/ 35 h 201"/>
              <a:gd name="T16" fmla="*/ 167 w 201"/>
              <a:gd name="T17" fmla="*/ 95 h 201"/>
              <a:gd name="T18" fmla="*/ 148 w 201"/>
              <a:gd name="T19" fmla="*/ 119 h 201"/>
              <a:gd name="T20" fmla="*/ 74 w 201"/>
              <a:gd name="T21" fmla="*/ 166 h 201"/>
              <a:gd name="T22" fmla="*/ 35 w 201"/>
              <a:gd name="T23" fmla="*/ 128 h 201"/>
              <a:gd name="T24" fmla="*/ 127 w 201"/>
              <a:gd name="T25" fmla="*/ 75 h 201"/>
              <a:gd name="T26" fmla="*/ 102 w 201"/>
              <a:gd name="T27" fmla="*/ 75 h 201"/>
              <a:gd name="T28" fmla="*/ 102 w 201"/>
              <a:gd name="T29" fmla="*/ 99 h 201"/>
              <a:gd name="T30" fmla="*/ 127 w 201"/>
              <a:gd name="T31" fmla="*/ 99 h 201"/>
              <a:gd name="T32" fmla="*/ 127 w 201"/>
              <a:gd name="T33" fmla="*/ 75 h 201"/>
              <a:gd name="T34" fmla="*/ 179 w 201"/>
              <a:gd name="T35" fmla="*/ 17 h 201"/>
              <a:gd name="T36" fmla="*/ 196 w 201"/>
              <a:gd name="T37" fmla="*/ 0 h 201"/>
              <a:gd name="T38" fmla="*/ 201 w 201"/>
              <a:gd name="T39" fmla="*/ 5 h 201"/>
              <a:gd name="T40" fmla="*/ 184 w 201"/>
              <a:gd name="T41" fmla="*/ 21 h 201"/>
              <a:gd name="T42" fmla="*/ 170 w 201"/>
              <a:gd name="T43" fmla="*/ 90 h 201"/>
              <a:gd name="T44" fmla="*/ 112 w 201"/>
              <a:gd name="T45" fmla="*/ 31 h 201"/>
              <a:gd name="T46" fmla="*/ 179 w 201"/>
              <a:gd name="T47" fmla="*/ 17 h 201"/>
              <a:gd name="T48" fmla="*/ 7 w 201"/>
              <a:gd name="T49" fmla="*/ 123 h 201"/>
              <a:gd name="T50" fmla="*/ 34 w 201"/>
              <a:gd name="T51" fmla="*/ 51 h 201"/>
              <a:gd name="T52" fmla="*/ 78 w 201"/>
              <a:gd name="T53" fmla="*/ 47 h 201"/>
              <a:gd name="T54" fmla="*/ 37 w 201"/>
              <a:gd name="T55" fmla="*/ 110 h 201"/>
              <a:gd name="T56" fmla="*/ 7 w 201"/>
              <a:gd name="T57" fmla="*/ 123 h 201"/>
              <a:gd name="T58" fmla="*/ 48 w 201"/>
              <a:gd name="T59" fmla="*/ 169 h 201"/>
              <a:gd name="T60" fmla="*/ 48 w 201"/>
              <a:gd name="T61" fmla="*/ 161 h 201"/>
              <a:gd name="T62" fmla="*/ 31 w 201"/>
              <a:gd name="T63" fmla="*/ 170 h 201"/>
              <a:gd name="T64" fmla="*/ 39 w 201"/>
              <a:gd name="T65" fmla="*/ 152 h 201"/>
              <a:gd name="T66" fmla="*/ 29 w 201"/>
              <a:gd name="T67" fmla="*/ 155 h 201"/>
              <a:gd name="T68" fmla="*/ 36 w 201"/>
              <a:gd name="T69" fmla="*/ 138 h 201"/>
              <a:gd name="T70" fmla="*/ 64 w 201"/>
              <a:gd name="T71" fmla="*/ 165 h 201"/>
              <a:gd name="T72" fmla="*/ 48 w 201"/>
              <a:gd name="T73" fmla="*/ 16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1" h="201">
                <a:moveTo>
                  <a:pt x="78" y="194"/>
                </a:moveTo>
                <a:cubicBezTo>
                  <a:pt x="78" y="194"/>
                  <a:pt x="89" y="186"/>
                  <a:pt x="91" y="164"/>
                </a:cubicBezTo>
                <a:cubicBezTo>
                  <a:pt x="128" y="147"/>
                  <a:pt x="154" y="123"/>
                  <a:pt x="154" y="123"/>
                </a:cubicBezTo>
                <a:cubicBezTo>
                  <a:pt x="154" y="123"/>
                  <a:pt x="170" y="148"/>
                  <a:pt x="150" y="168"/>
                </a:cubicBezTo>
                <a:cubicBezTo>
                  <a:pt x="116" y="201"/>
                  <a:pt x="78" y="194"/>
                  <a:pt x="78" y="194"/>
                </a:cubicBezTo>
                <a:close/>
                <a:moveTo>
                  <a:pt x="35" y="128"/>
                </a:moveTo>
                <a:cubicBezTo>
                  <a:pt x="35" y="128"/>
                  <a:pt x="65" y="71"/>
                  <a:pt x="82" y="54"/>
                </a:cubicBezTo>
                <a:cubicBezTo>
                  <a:pt x="90" y="46"/>
                  <a:pt x="98" y="40"/>
                  <a:pt x="106" y="35"/>
                </a:cubicBezTo>
                <a:cubicBezTo>
                  <a:pt x="167" y="95"/>
                  <a:pt x="167" y="95"/>
                  <a:pt x="167" y="95"/>
                </a:cubicBezTo>
                <a:cubicBezTo>
                  <a:pt x="162" y="103"/>
                  <a:pt x="156" y="111"/>
                  <a:pt x="148" y="119"/>
                </a:cubicBezTo>
                <a:cubicBezTo>
                  <a:pt x="130" y="137"/>
                  <a:pt x="74" y="166"/>
                  <a:pt x="74" y="166"/>
                </a:cubicBezTo>
                <a:lnTo>
                  <a:pt x="35" y="128"/>
                </a:lnTo>
                <a:close/>
                <a:moveTo>
                  <a:pt x="127" y="75"/>
                </a:moveTo>
                <a:cubicBezTo>
                  <a:pt x="120" y="68"/>
                  <a:pt x="109" y="68"/>
                  <a:pt x="102" y="75"/>
                </a:cubicBezTo>
                <a:cubicBezTo>
                  <a:pt x="95" y="81"/>
                  <a:pt x="95" y="93"/>
                  <a:pt x="102" y="99"/>
                </a:cubicBezTo>
                <a:cubicBezTo>
                  <a:pt x="109" y="106"/>
                  <a:pt x="120" y="106"/>
                  <a:pt x="127" y="99"/>
                </a:cubicBezTo>
                <a:cubicBezTo>
                  <a:pt x="134" y="93"/>
                  <a:pt x="134" y="81"/>
                  <a:pt x="127" y="75"/>
                </a:cubicBezTo>
                <a:close/>
                <a:moveTo>
                  <a:pt x="179" y="17"/>
                </a:moveTo>
                <a:cubicBezTo>
                  <a:pt x="196" y="0"/>
                  <a:pt x="196" y="0"/>
                  <a:pt x="196" y="0"/>
                </a:cubicBezTo>
                <a:cubicBezTo>
                  <a:pt x="201" y="5"/>
                  <a:pt x="201" y="5"/>
                  <a:pt x="201" y="5"/>
                </a:cubicBezTo>
                <a:cubicBezTo>
                  <a:pt x="184" y="21"/>
                  <a:pt x="184" y="21"/>
                  <a:pt x="184" y="21"/>
                </a:cubicBezTo>
                <a:cubicBezTo>
                  <a:pt x="186" y="31"/>
                  <a:pt x="188" y="58"/>
                  <a:pt x="170" y="90"/>
                </a:cubicBezTo>
                <a:cubicBezTo>
                  <a:pt x="112" y="31"/>
                  <a:pt x="112" y="31"/>
                  <a:pt x="112" y="31"/>
                </a:cubicBezTo>
                <a:cubicBezTo>
                  <a:pt x="142" y="14"/>
                  <a:pt x="169" y="15"/>
                  <a:pt x="179" y="17"/>
                </a:cubicBezTo>
                <a:close/>
                <a:moveTo>
                  <a:pt x="7" y="123"/>
                </a:moveTo>
                <a:cubicBezTo>
                  <a:pt x="7" y="123"/>
                  <a:pt x="0" y="85"/>
                  <a:pt x="34" y="51"/>
                </a:cubicBezTo>
                <a:cubicBezTo>
                  <a:pt x="53" y="32"/>
                  <a:pt x="78" y="47"/>
                  <a:pt x="78" y="47"/>
                </a:cubicBezTo>
                <a:cubicBezTo>
                  <a:pt x="78" y="47"/>
                  <a:pt x="55" y="73"/>
                  <a:pt x="37" y="110"/>
                </a:cubicBezTo>
                <a:cubicBezTo>
                  <a:pt x="15" y="112"/>
                  <a:pt x="7" y="123"/>
                  <a:pt x="7" y="123"/>
                </a:cubicBezTo>
                <a:close/>
                <a:moveTo>
                  <a:pt x="48" y="169"/>
                </a:moveTo>
                <a:cubicBezTo>
                  <a:pt x="48" y="161"/>
                  <a:pt x="48" y="161"/>
                  <a:pt x="48" y="161"/>
                </a:cubicBezTo>
                <a:cubicBezTo>
                  <a:pt x="31" y="170"/>
                  <a:pt x="31" y="170"/>
                  <a:pt x="31" y="170"/>
                </a:cubicBezTo>
                <a:cubicBezTo>
                  <a:pt x="39" y="152"/>
                  <a:pt x="39" y="152"/>
                  <a:pt x="39" y="152"/>
                </a:cubicBezTo>
                <a:cubicBezTo>
                  <a:pt x="29" y="155"/>
                  <a:pt x="29" y="155"/>
                  <a:pt x="29" y="155"/>
                </a:cubicBezTo>
                <a:cubicBezTo>
                  <a:pt x="36" y="138"/>
                  <a:pt x="36" y="138"/>
                  <a:pt x="36" y="138"/>
                </a:cubicBezTo>
                <a:cubicBezTo>
                  <a:pt x="64" y="165"/>
                  <a:pt x="64" y="165"/>
                  <a:pt x="64" y="165"/>
                </a:cubicBezTo>
                <a:lnTo>
                  <a:pt x="48" y="169"/>
                </a:lnTo>
                <a:close/>
              </a:path>
            </a:pathLst>
          </a:custGeom>
          <a:solidFill>
            <a:schemeClr val="accent1"/>
          </a:solidFill>
          <a:ln>
            <a:noFill/>
          </a:ln>
        </p:spPr>
        <p:txBody>
          <a:bodyPr vert="horz" wrap="square" lIns="121920" tIns="60960" rIns="121920" bIns="60960" numCol="1" anchor="t" anchorCtr="0" compatLnSpc="1"/>
          <a:lstStyle/>
          <a:p>
            <a:endParaRPr lang="zh-CN" altLang="en-US" sz="2400"/>
          </a:p>
        </p:txBody>
      </p:sp>
      <p:sp>
        <p:nvSpPr>
          <p:cNvPr id="11" name="等腰三角形 10"/>
          <p:cNvSpPr/>
          <p:nvPr/>
        </p:nvSpPr>
        <p:spPr>
          <a:xfrm rot="1344424">
            <a:off x="2094840" y="3782004"/>
            <a:ext cx="272801" cy="3392305"/>
          </a:xfrm>
          <a:prstGeom prst="triangle">
            <a:avLst/>
          </a:prstGeom>
          <a:solidFill>
            <a:schemeClr val="accent1"/>
          </a:soli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9" name="矩形 8"/>
          <p:cNvSpPr/>
          <p:nvPr/>
        </p:nvSpPr>
        <p:spPr>
          <a:xfrm>
            <a:off x="6180257" y="3207691"/>
            <a:ext cx="5955864" cy="922020"/>
          </a:xfrm>
          <a:prstGeom prst="rect">
            <a:avLst/>
          </a:prstGeom>
          <a:noFill/>
        </p:spPr>
        <p:txBody>
          <a:bodyPr wrap="square">
            <a:spAutoFit/>
          </a:bodyPr>
          <a:lstStyle/>
          <a:p>
            <a:r>
              <a:rPr lang="en-US" altLang="zh-CN" sz="5400" b="1" dirty="0">
                <a:solidFill>
                  <a:schemeClr val="bg1"/>
                </a:solidFill>
                <a:latin typeface="微软雅黑" panose="020B0503020204020204" charset="-122"/>
                <a:ea typeface="微软雅黑" panose="020B0503020204020204" charset="-122"/>
              </a:rPr>
              <a:t>Thank You</a:t>
            </a:r>
            <a:endParaRPr lang="en-US" altLang="zh-CN" sz="5400" b="1" dirty="0">
              <a:solidFill>
                <a:schemeClr val="bg1"/>
              </a:solidFill>
              <a:latin typeface="微软雅黑" panose="020B0503020204020204" charset="-122"/>
              <a:ea typeface="微软雅黑" panose="020B0503020204020204" charset="-122"/>
            </a:endParaRPr>
          </a:p>
        </p:txBody>
      </p:sp>
      <p:sp>
        <p:nvSpPr>
          <p:cNvPr id="12" name="矩形 11"/>
          <p:cNvSpPr/>
          <p:nvPr/>
        </p:nvSpPr>
        <p:spPr>
          <a:xfrm>
            <a:off x="6119711" y="2869692"/>
            <a:ext cx="60959" cy="1597116"/>
          </a:xfrm>
          <a:prstGeom prst="rect">
            <a:avLst/>
          </a:prstGeom>
          <a:solidFill>
            <a:schemeClr val="accent1"/>
          </a:soli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cSld>
  <p:clrMapOvr>
    <a:masterClrMapping/>
  </p:clrMapOvr>
  <mc:AlternateContent xmlns:mc="http://schemas.openxmlformats.org/markup-compatibility/2006">
    <mc:Choice xmlns:p14="http://schemas.microsoft.com/office/powerpoint/2010/main" Requires="p14">
      <p:transition spd="slow" p14:dur="1250">
        <p14:flip dir="r"/>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300" fill="hold"/>
                                            <p:tgtEl>
                                              <p:spTgt spid="2"/>
                                            </p:tgtEl>
                                            <p:attrNameLst>
                                              <p:attrName>ppt_w</p:attrName>
                                            </p:attrNameLst>
                                          </p:cBhvr>
                                          <p:tavLst>
                                            <p:tav tm="0">
                                              <p:val>
                                                <p:fltVal val="0"/>
                                              </p:val>
                                            </p:tav>
                                            <p:tav tm="100000">
                                              <p:val>
                                                <p:strVal val="#ppt_w"/>
                                              </p:val>
                                            </p:tav>
                                          </p:tavLst>
                                        </p:anim>
                                        <p:anim calcmode="lin" valueType="num">
                                          <p:cBhvr>
                                            <p:cTn id="8" dur="300" fill="hold"/>
                                            <p:tgtEl>
                                              <p:spTgt spid="2"/>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6" presetClass="emph" presetSubtype="0" fill="hold" grpId="1" nodeType="afterEffect" p14:presetBounceEnd="97000">
                                      <p:stCondLst>
                                        <p:cond delay="0"/>
                                      </p:stCondLst>
                                      <p:childTnLst>
                                        <p:animScale p14:bounceEnd="97000">
                                          <p:cBhvr>
                                            <p:cTn id="11" dur="800" fill="hold"/>
                                            <p:tgtEl>
                                              <p:spTgt spid="2"/>
                                            </p:tgtEl>
                                          </p:cBhvr>
                                          <p:by x="108000" y="108000"/>
                                        </p:animScale>
                                      </p:childTnLst>
                                    </p:cTn>
                                  </p:par>
                                  <p:par>
                                    <p:cTn id="12" presetID="22" presetClass="entr" presetSubtype="4"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wipe(down)">
                                          <p:cBhvr>
                                            <p:cTn id="14" dur="1000"/>
                                            <p:tgtEl>
                                              <p:spTgt spid="11"/>
                                            </p:tgtEl>
                                          </p:cBhvr>
                                        </p:animEffect>
                                      </p:childTnLst>
                                    </p:cTn>
                                  </p:par>
                                  <p:par>
                                    <p:cTn id="15" presetID="56" presetClass="path" presetSubtype="0" decel="77000" fill="hold" grpId="0" nodeType="withEffect">
                                      <p:stCondLst>
                                        <p:cond delay="200"/>
                                      </p:stCondLst>
                                      <p:childTnLst>
                                        <p:animMotion origin="layout" path="M 1.66667E-6 1.60494E-6 L 0.1868 -0.79846 " pathEditMode="relative" rAng="0" ptsTypes="AA">
                                          <p:cBhvr>
                                            <p:cTn id="16" dur="1000" fill="hold"/>
                                            <p:tgtEl>
                                              <p:spTgt spid="8"/>
                                            </p:tgtEl>
                                            <p:attrNameLst>
                                              <p:attrName>ppt_x</p:attrName>
                                              <p:attrName>ppt_y</p:attrName>
                                            </p:attrNameLst>
                                          </p:cBhvr>
                                          <p:rCtr x="9340" y="-39938"/>
                                        </p:animMotion>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wipe(down)">
                                          <p:cBhvr>
                                            <p:cTn id="20" dur="500"/>
                                            <p:tgtEl>
                                              <p:spTgt spid="12"/>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2" grpId="1" bldLvl="0" animBg="1"/>
          <p:bldP spid="8" grpId="0" bldLvl="0" animBg="1"/>
          <p:bldP spid="11" grpId="0" bldLvl="0" animBg="1"/>
          <p:bldP spid="9" grpId="0"/>
          <p:bldP spid="12" grpId="0" bldLvl="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300" fill="hold"/>
                                            <p:tgtEl>
                                              <p:spTgt spid="2"/>
                                            </p:tgtEl>
                                            <p:attrNameLst>
                                              <p:attrName>ppt_w</p:attrName>
                                            </p:attrNameLst>
                                          </p:cBhvr>
                                          <p:tavLst>
                                            <p:tav tm="0">
                                              <p:val>
                                                <p:fltVal val="0"/>
                                              </p:val>
                                            </p:tav>
                                            <p:tav tm="100000">
                                              <p:val>
                                                <p:strVal val="#ppt_w"/>
                                              </p:val>
                                            </p:tav>
                                          </p:tavLst>
                                        </p:anim>
                                        <p:anim calcmode="lin" valueType="num">
                                          <p:cBhvr>
                                            <p:cTn id="8" dur="300" fill="hold"/>
                                            <p:tgtEl>
                                              <p:spTgt spid="2"/>
                                            </p:tgtEl>
                                            <p:attrNameLst>
                                              <p:attrName>ppt_h</p:attrName>
                                            </p:attrNameLst>
                                          </p:cBhvr>
                                          <p:tavLst>
                                            <p:tav tm="0">
                                              <p:val>
                                                <p:fltVal val="0"/>
                                              </p:val>
                                            </p:tav>
                                            <p:tav tm="100000">
                                              <p:val>
                                                <p:strVal val="#ppt_h"/>
                                              </p:val>
                                            </p:tav>
                                          </p:tavLst>
                                        </p:anim>
                                      </p:childTnLst>
                                    </p:cTn>
                                  </p:par>
                                </p:childTnLst>
                              </p:cTn>
                            </p:par>
                            <p:par>
                              <p:cTn id="9" fill="hold">
                                <p:stCondLst>
                                  <p:cond delay="500"/>
                                </p:stCondLst>
                                <p:childTnLst>
                                  <p:par>
                                    <p:cTn id="10" presetID="6" presetClass="emph" presetSubtype="0" fill="hold" grpId="1" nodeType="afterEffect">
                                      <p:stCondLst>
                                        <p:cond delay="0"/>
                                      </p:stCondLst>
                                      <p:childTnLst>
                                        <p:animScale>
                                          <p:cBhvr>
                                            <p:cTn id="11" dur="800" fill="hold"/>
                                            <p:tgtEl>
                                              <p:spTgt spid="2"/>
                                            </p:tgtEl>
                                          </p:cBhvr>
                                          <p:by x="108000" y="108000"/>
                                        </p:animScale>
                                      </p:childTnLst>
                                    </p:cTn>
                                  </p:par>
                                  <p:par>
                                    <p:cTn id="12" presetID="22" presetClass="entr" presetSubtype="4" fill="hold" grpId="0" nodeType="with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wipe(down)">
                                          <p:cBhvr>
                                            <p:cTn id="14" dur="1000"/>
                                            <p:tgtEl>
                                              <p:spTgt spid="11"/>
                                            </p:tgtEl>
                                          </p:cBhvr>
                                        </p:animEffect>
                                      </p:childTnLst>
                                    </p:cTn>
                                  </p:par>
                                  <p:par>
                                    <p:cTn id="15" presetID="56" presetClass="path" presetSubtype="0" decel="77000" fill="hold" grpId="0" nodeType="withEffect">
                                      <p:stCondLst>
                                        <p:cond delay="200"/>
                                      </p:stCondLst>
                                      <p:childTnLst>
                                        <p:animMotion origin="layout" path="M 1.66667E-6 1.60494E-6 L 0.1868 -0.79846 " pathEditMode="relative" rAng="0" ptsTypes="AA">
                                          <p:cBhvr>
                                            <p:cTn id="16" dur="1000" fill="hold"/>
                                            <p:tgtEl>
                                              <p:spTgt spid="8"/>
                                            </p:tgtEl>
                                            <p:attrNameLst>
                                              <p:attrName>ppt_x</p:attrName>
                                              <p:attrName>ppt_y</p:attrName>
                                            </p:attrNameLst>
                                          </p:cBhvr>
                                          <p:rCtr x="9340" y="-39938"/>
                                        </p:animMotion>
                                      </p:childTnLst>
                                    </p:cTn>
                                  </p:par>
                                </p:childTnLst>
                              </p:cTn>
                            </p:par>
                            <p:par>
                              <p:cTn id="17" fill="hold">
                                <p:stCondLst>
                                  <p:cond delay="1500"/>
                                </p:stCondLst>
                                <p:childTnLst>
                                  <p:par>
                                    <p:cTn id="18" presetID="22" presetClass="entr" presetSubtype="4" fill="hold" grpId="0" nodeType="after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wipe(down)">
                                          <p:cBhvr>
                                            <p:cTn id="20" dur="500"/>
                                            <p:tgtEl>
                                              <p:spTgt spid="12"/>
                                            </p:tgtEl>
                                          </p:cBhvr>
                                        </p:animEffect>
                                      </p:childTnLst>
                                    </p:cTn>
                                  </p:par>
                                </p:childTnLst>
                              </p:cTn>
                            </p:par>
                            <p:par>
                              <p:cTn id="21" fill="hold">
                                <p:stCondLst>
                                  <p:cond delay="2000"/>
                                </p:stCondLst>
                                <p:childTnLst>
                                  <p:par>
                                    <p:cTn id="22" presetID="22" presetClass="entr" presetSubtype="8" fill="hold" grpId="0" nodeType="after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2" grpId="1" bldLvl="0" animBg="1"/>
          <p:bldP spid="8" grpId="0" bldLvl="0" animBg="1"/>
          <p:bldP spid="11" grpId="0" bldLvl="0" animBg="1"/>
          <p:bldP spid="9" grpId="0"/>
          <p:bldP spid="12" grpId="0" bldLvl="0" animBg="1"/>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8312447" y="4164223"/>
            <a:ext cx="1127760" cy="377190"/>
          </a:xfrm>
          <a:prstGeom prst="rect">
            <a:avLst/>
          </a:prstGeom>
        </p:spPr>
        <p:txBody>
          <a:bodyPr wrap="none">
            <a:spAutoFit/>
          </a:bodyPr>
          <a:lstStyle/>
          <a:p>
            <a:pPr algn="ctr"/>
            <a:r>
              <a:rPr lang="zh-CN" altLang="en-US" sz="1860" dirty="0">
                <a:latin typeface="微软雅黑 Light" panose="020B0502040204020203" pitchFamily="34" charset="-122"/>
                <a:ea typeface="微软雅黑 Light" panose="020B0502040204020203" pitchFamily="34" charset="-122"/>
                <a:sym typeface="+mn-ea"/>
              </a:rPr>
              <a:t>背景介绍</a:t>
            </a:r>
            <a:endParaRPr lang="zh-CN" altLang="en-US" sz="1865" dirty="0">
              <a:latin typeface="微软雅黑 Light" panose="020B0502040204020203" pitchFamily="34" charset="-122"/>
              <a:ea typeface="微软雅黑 Light" panose="020B0502040204020203" pitchFamily="34" charset="-122"/>
            </a:endParaRPr>
          </a:p>
        </p:txBody>
      </p:sp>
      <p:sp>
        <p:nvSpPr>
          <p:cNvPr id="18" name="Freeform 5"/>
          <p:cNvSpPr>
            <a:spLocks noEditPoints="1"/>
          </p:cNvSpPr>
          <p:nvPr/>
        </p:nvSpPr>
        <p:spPr bwMode="auto">
          <a:xfrm>
            <a:off x="8159571" y="2712121"/>
            <a:ext cx="1433448" cy="1433444"/>
          </a:xfrm>
          <a:custGeom>
            <a:avLst/>
            <a:gdLst>
              <a:gd name="T0" fmla="*/ 78 w 201"/>
              <a:gd name="T1" fmla="*/ 194 h 201"/>
              <a:gd name="T2" fmla="*/ 91 w 201"/>
              <a:gd name="T3" fmla="*/ 164 h 201"/>
              <a:gd name="T4" fmla="*/ 154 w 201"/>
              <a:gd name="T5" fmla="*/ 123 h 201"/>
              <a:gd name="T6" fmla="*/ 150 w 201"/>
              <a:gd name="T7" fmla="*/ 168 h 201"/>
              <a:gd name="T8" fmla="*/ 78 w 201"/>
              <a:gd name="T9" fmla="*/ 194 h 201"/>
              <a:gd name="T10" fmla="*/ 35 w 201"/>
              <a:gd name="T11" fmla="*/ 128 h 201"/>
              <a:gd name="T12" fmla="*/ 82 w 201"/>
              <a:gd name="T13" fmla="*/ 54 h 201"/>
              <a:gd name="T14" fmla="*/ 106 w 201"/>
              <a:gd name="T15" fmla="*/ 35 h 201"/>
              <a:gd name="T16" fmla="*/ 167 w 201"/>
              <a:gd name="T17" fmla="*/ 95 h 201"/>
              <a:gd name="T18" fmla="*/ 148 w 201"/>
              <a:gd name="T19" fmla="*/ 119 h 201"/>
              <a:gd name="T20" fmla="*/ 74 w 201"/>
              <a:gd name="T21" fmla="*/ 166 h 201"/>
              <a:gd name="T22" fmla="*/ 35 w 201"/>
              <a:gd name="T23" fmla="*/ 128 h 201"/>
              <a:gd name="T24" fmla="*/ 127 w 201"/>
              <a:gd name="T25" fmla="*/ 75 h 201"/>
              <a:gd name="T26" fmla="*/ 102 w 201"/>
              <a:gd name="T27" fmla="*/ 75 h 201"/>
              <a:gd name="T28" fmla="*/ 102 w 201"/>
              <a:gd name="T29" fmla="*/ 99 h 201"/>
              <a:gd name="T30" fmla="*/ 127 w 201"/>
              <a:gd name="T31" fmla="*/ 99 h 201"/>
              <a:gd name="T32" fmla="*/ 127 w 201"/>
              <a:gd name="T33" fmla="*/ 75 h 201"/>
              <a:gd name="T34" fmla="*/ 179 w 201"/>
              <a:gd name="T35" fmla="*/ 17 h 201"/>
              <a:gd name="T36" fmla="*/ 196 w 201"/>
              <a:gd name="T37" fmla="*/ 0 h 201"/>
              <a:gd name="T38" fmla="*/ 201 w 201"/>
              <a:gd name="T39" fmla="*/ 5 h 201"/>
              <a:gd name="T40" fmla="*/ 184 w 201"/>
              <a:gd name="T41" fmla="*/ 21 h 201"/>
              <a:gd name="T42" fmla="*/ 170 w 201"/>
              <a:gd name="T43" fmla="*/ 90 h 201"/>
              <a:gd name="T44" fmla="*/ 112 w 201"/>
              <a:gd name="T45" fmla="*/ 31 h 201"/>
              <a:gd name="T46" fmla="*/ 179 w 201"/>
              <a:gd name="T47" fmla="*/ 17 h 201"/>
              <a:gd name="T48" fmla="*/ 7 w 201"/>
              <a:gd name="T49" fmla="*/ 123 h 201"/>
              <a:gd name="T50" fmla="*/ 34 w 201"/>
              <a:gd name="T51" fmla="*/ 51 h 201"/>
              <a:gd name="T52" fmla="*/ 78 w 201"/>
              <a:gd name="T53" fmla="*/ 47 h 201"/>
              <a:gd name="T54" fmla="*/ 37 w 201"/>
              <a:gd name="T55" fmla="*/ 110 h 201"/>
              <a:gd name="T56" fmla="*/ 7 w 201"/>
              <a:gd name="T57" fmla="*/ 123 h 201"/>
              <a:gd name="T58" fmla="*/ 48 w 201"/>
              <a:gd name="T59" fmla="*/ 169 h 201"/>
              <a:gd name="T60" fmla="*/ 48 w 201"/>
              <a:gd name="T61" fmla="*/ 161 h 201"/>
              <a:gd name="T62" fmla="*/ 31 w 201"/>
              <a:gd name="T63" fmla="*/ 170 h 201"/>
              <a:gd name="T64" fmla="*/ 39 w 201"/>
              <a:gd name="T65" fmla="*/ 152 h 201"/>
              <a:gd name="T66" fmla="*/ 29 w 201"/>
              <a:gd name="T67" fmla="*/ 155 h 201"/>
              <a:gd name="T68" fmla="*/ 36 w 201"/>
              <a:gd name="T69" fmla="*/ 138 h 201"/>
              <a:gd name="T70" fmla="*/ 64 w 201"/>
              <a:gd name="T71" fmla="*/ 165 h 201"/>
              <a:gd name="T72" fmla="*/ 48 w 201"/>
              <a:gd name="T73" fmla="*/ 16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1" h="201">
                <a:moveTo>
                  <a:pt x="78" y="194"/>
                </a:moveTo>
                <a:cubicBezTo>
                  <a:pt x="78" y="194"/>
                  <a:pt x="89" y="186"/>
                  <a:pt x="91" y="164"/>
                </a:cubicBezTo>
                <a:cubicBezTo>
                  <a:pt x="128" y="147"/>
                  <a:pt x="154" y="123"/>
                  <a:pt x="154" y="123"/>
                </a:cubicBezTo>
                <a:cubicBezTo>
                  <a:pt x="154" y="123"/>
                  <a:pt x="170" y="148"/>
                  <a:pt x="150" y="168"/>
                </a:cubicBezTo>
                <a:cubicBezTo>
                  <a:pt x="116" y="201"/>
                  <a:pt x="78" y="194"/>
                  <a:pt x="78" y="194"/>
                </a:cubicBezTo>
                <a:close/>
                <a:moveTo>
                  <a:pt x="35" y="128"/>
                </a:moveTo>
                <a:cubicBezTo>
                  <a:pt x="35" y="128"/>
                  <a:pt x="65" y="71"/>
                  <a:pt x="82" y="54"/>
                </a:cubicBezTo>
                <a:cubicBezTo>
                  <a:pt x="90" y="46"/>
                  <a:pt x="98" y="40"/>
                  <a:pt x="106" y="35"/>
                </a:cubicBezTo>
                <a:cubicBezTo>
                  <a:pt x="167" y="95"/>
                  <a:pt x="167" y="95"/>
                  <a:pt x="167" y="95"/>
                </a:cubicBezTo>
                <a:cubicBezTo>
                  <a:pt x="162" y="103"/>
                  <a:pt x="156" y="111"/>
                  <a:pt x="148" y="119"/>
                </a:cubicBezTo>
                <a:cubicBezTo>
                  <a:pt x="130" y="137"/>
                  <a:pt x="74" y="166"/>
                  <a:pt x="74" y="166"/>
                </a:cubicBezTo>
                <a:lnTo>
                  <a:pt x="35" y="128"/>
                </a:lnTo>
                <a:close/>
                <a:moveTo>
                  <a:pt x="127" y="75"/>
                </a:moveTo>
                <a:cubicBezTo>
                  <a:pt x="120" y="68"/>
                  <a:pt x="109" y="68"/>
                  <a:pt x="102" y="75"/>
                </a:cubicBezTo>
                <a:cubicBezTo>
                  <a:pt x="95" y="81"/>
                  <a:pt x="95" y="93"/>
                  <a:pt x="102" y="99"/>
                </a:cubicBezTo>
                <a:cubicBezTo>
                  <a:pt x="109" y="106"/>
                  <a:pt x="120" y="106"/>
                  <a:pt x="127" y="99"/>
                </a:cubicBezTo>
                <a:cubicBezTo>
                  <a:pt x="134" y="93"/>
                  <a:pt x="134" y="81"/>
                  <a:pt x="127" y="75"/>
                </a:cubicBezTo>
                <a:close/>
                <a:moveTo>
                  <a:pt x="179" y="17"/>
                </a:moveTo>
                <a:cubicBezTo>
                  <a:pt x="196" y="0"/>
                  <a:pt x="196" y="0"/>
                  <a:pt x="196" y="0"/>
                </a:cubicBezTo>
                <a:cubicBezTo>
                  <a:pt x="201" y="5"/>
                  <a:pt x="201" y="5"/>
                  <a:pt x="201" y="5"/>
                </a:cubicBezTo>
                <a:cubicBezTo>
                  <a:pt x="184" y="21"/>
                  <a:pt x="184" y="21"/>
                  <a:pt x="184" y="21"/>
                </a:cubicBezTo>
                <a:cubicBezTo>
                  <a:pt x="186" y="31"/>
                  <a:pt x="188" y="58"/>
                  <a:pt x="170" y="90"/>
                </a:cubicBezTo>
                <a:cubicBezTo>
                  <a:pt x="112" y="31"/>
                  <a:pt x="112" y="31"/>
                  <a:pt x="112" y="31"/>
                </a:cubicBezTo>
                <a:cubicBezTo>
                  <a:pt x="142" y="14"/>
                  <a:pt x="169" y="15"/>
                  <a:pt x="179" y="17"/>
                </a:cubicBezTo>
                <a:close/>
                <a:moveTo>
                  <a:pt x="7" y="123"/>
                </a:moveTo>
                <a:cubicBezTo>
                  <a:pt x="7" y="123"/>
                  <a:pt x="0" y="85"/>
                  <a:pt x="34" y="51"/>
                </a:cubicBezTo>
                <a:cubicBezTo>
                  <a:pt x="53" y="32"/>
                  <a:pt x="78" y="47"/>
                  <a:pt x="78" y="47"/>
                </a:cubicBezTo>
                <a:cubicBezTo>
                  <a:pt x="78" y="47"/>
                  <a:pt x="55" y="73"/>
                  <a:pt x="37" y="110"/>
                </a:cubicBezTo>
                <a:cubicBezTo>
                  <a:pt x="15" y="112"/>
                  <a:pt x="7" y="123"/>
                  <a:pt x="7" y="123"/>
                </a:cubicBezTo>
                <a:close/>
                <a:moveTo>
                  <a:pt x="48" y="169"/>
                </a:moveTo>
                <a:cubicBezTo>
                  <a:pt x="48" y="161"/>
                  <a:pt x="48" y="161"/>
                  <a:pt x="48" y="161"/>
                </a:cubicBezTo>
                <a:cubicBezTo>
                  <a:pt x="31" y="170"/>
                  <a:pt x="31" y="170"/>
                  <a:pt x="31" y="170"/>
                </a:cubicBezTo>
                <a:cubicBezTo>
                  <a:pt x="39" y="152"/>
                  <a:pt x="39" y="152"/>
                  <a:pt x="39" y="152"/>
                </a:cubicBezTo>
                <a:cubicBezTo>
                  <a:pt x="29" y="155"/>
                  <a:pt x="29" y="155"/>
                  <a:pt x="29" y="155"/>
                </a:cubicBezTo>
                <a:cubicBezTo>
                  <a:pt x="36" y="138"/>
                  <a:pt x="36" y="138"/>
                  <a:pt x="36" y="138"/>
                </a:cubicBezTo>
                <a:cubicBezTo>
                  <a:pt x="64" y="165"/>
                  <a:pt x="64" y="165"/>
                  <a:pt x="64" y="165"/>
                </a:cubicBezTo>
                <a:lnTo>
                  <a:pt x="48" y="169"/>
                </a:lnTo>
                <a:close/>
              </a:path>
            </a:pathLst>
          </a:custGeom>
          <a:solidFill>
            <a:schemeClr val="accent1"/>
          </a:solidFill>
          <a:ln>
            <a:noFill/>
          </a:ln>
        </p:spPr>
        <p:txBody>
          <a:bodyPr vert="horz" wrap="square" lIns="121920" tIns="60960" rIns="121920" bIns="60960" numCol="1" anchor="t" anchorCtr="0" compatLnSpc="1"/>
          <a:lstStyle/>
          <a:p>
            <a:endParaRPr lang="zh-CN" altLang="en-US" sz="2400"/>
          </a:p>
        </p:txBody>
      </p:sp>
      <p:grpSp>
        <p:nvGrpSpPr>
          <p:cNvPr id="6" name="组合 5"/>
          <p:cNvGrpSpPr/>
          <p:nvPr/>
        </p:nvGrpSpPr>
        <p:grpSpPr>
          <a:xfrm>
            <a:off x="675143" y="928916"/>
            <a:ext cx="1188692" cy="1145077"/>
            <a:chOff x="138495" y="326607"/>
            <a:chExt cx="1187612" cy="1144037"/>
          </a:xfrm>
        </p:grpSpPr>
        <p:sp>
          <p:nvSpPr>
            <p:cNvPr id="10" name="直角三角形 9"/>
            <p:cNvSpPr/>
            <p:nvPr/>
          </p:nvSpPr>
          <p:spPr>
            <a:xfrm rot="16200000">
              <a:off x="138495" y="913749"/>
              <a:ext cx="556895" cy="556895"/>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1" name="直角三角形 10"/>
            <p:cNvSpPr/>
            <p:nvPr/>
          </p:nvSpPr>
          <p:spPr>
            <a:xfrm rot="16200000">
              <a:off x="565946" y="713961"/>
              <a:ext cx="258889" cy="258889"/>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2" name="直角三角形 11"/>
            <p:cNvSpPr/>
            <p:nvPr/>
          </p:nvSpPr>
          <p:spPr>
            <a:xfrm rot="16200000">
              <a:off x="782485" y="326607"/>
              <a:ext cx="543622" cy="543622"/>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7" name="直角三角形 16"/>
            <p:cNvSpPr/>
            <p:nvPr/>
          </p:nvSpPr>
          <p:spPr>
            <a:xfrm rot="16200000">
              <a:off x="138495" y="326608"/>
              <a:ext cx="258889" cy="258889"/>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20" name="直角三角形 19"/>
            <p:cNvSpPr/>
            <p:nvPr/>
          </p:nvSpPr>
          <p:spPr>
            <a:xfrm rot="16200000">
              <a:off x="147605" y="784304"/>
              <a:ext cx="258889" cy="258889"/>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21" name="直角三角形 20"/>
            <p:cNvSpPr/>
            <p:nvPr/>
          </p:nvSpPr>
          <p:spPr>
            <a:xfrm rot="16200000">
              <a:off x="593521" y="326607"/>
              <a:ext cx="258889" cy="258889"/>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grpSp>
      <p:sp>
        <p:nvSpPr>
          <p:cNvPr id="2" name="文本框 1"/>
          <p:cNvSpPr txBox="1"/>
          <p:nvPr/>
        </p:nvSpPr>
        <p:spPr>
          <a:xfrm>
            <a:off x="3208733" y="725539"/>
            <a:ext cx="2424430" cy="7149465"/>
          </a:xfrm>
          <a:prstGeom prst="rect">
            <a:avLst/>
          </a:prstGeom>
          <a:noFill/>
        </p:spPr>
        <p:txBody>
          <a:bodyPr wrap="none" rtlCol="0">
            <a:spAutoFit/>
          </a:bodyPr>
          <a:lstStyle/>
          <a:p>
            <a:r>
              <a:rPr lang="en-US" altLang="zh-CN" sz="45865" dirty="0">
                <a:solidFill>
                  <a:schemeClr val="accent1"/>
                </a:solidFill>
                <a:latin typeface="微软雅黑 Light" panose="020B0502040204020203" pitchFamily="34" charset="-122"/>
                <a:ea typeface="微软雅黑 Light" panose="020B0502040204020203" pitchFamily="34" charset="-122"/>
              </a:rPr>
              <a:t>1</a:t>
            </a:r>
            <a:endParaRPr lang="en-US" altLang="zh-CN" sz="45865" dirty="0">
              <a:solidFill>
                <a:schemeClr val="accent1"/>
              </a:solidFill>
              <a:latin typeface="微软雅黑 Light" panose="020B0502040204020203" pitchFamily="34" charset="-122"/>
              <a:ea typeface="微软雅黑 Light" panose="020B0502040204020203"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等腰三角形 1"/>
          <p:cNvSpPr/>
          <p:nvPr/>
        </p:nvSpPr>
        <p:spPr>
          <a:xfrm rot="10800000">
            <a:off x="776513" y="0"/>
            <a:ext cx="5454952" cy="1828801"/>
          </a:xfrm>
          <a:prstGeom prst="triangle">
            <a:avLst/>
          </a:prstGeom>
          <a:solidFill>
            <a:schemeClr val="accent1"/>
          </a:solidFill>
          <a:ln>
            <a:noFill/>
          </a:ln>
          <a:effectLst>
            <a:outerShdw blurRad="76200" dist="12700" dir="5400000" algn="t"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3" name="等腰三角形 2"/>
          <p:cNvSpPr/>
          <p:nvPr/>
        </p:nvSpPr>
        <p:spPr>
          <a:xfrm>
            <a:off x="776513" y="4402667"/>
            <a:ext cx="5454952" cy="1828801"/>
          </a:xfrm>
          <a:prstGeom prst="triangle">
            <a:avLst/>
          </a:prstGeom>
          <a:solidFill>
            <a:schemeClr val="accent1"/>
          </a:solidFill>
          <a:ln>
            <a:noFill/>
          </a:ln>
          <a:effectLst>
            <a:outerShdw blurRad="76200" dist="12700" dir="5400000" algn="t" rotWithShape="0">
              <a:prstClr val="black">
                <a:alpha val="2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23" name="组合 22"/>
          <p:cNvGrpSpPr/>
          <p:nvPr/>
        </p:nvGrpSpPr>
        <p:grpSpPr>
          <a:xfrm>
            <a:off x="2419985" y="2032000"/>
            <a:ext cx="2166620" cy="2166620"/>
            <a:chOff x="3811" y="3200"/>
            <a:chExt cx="3412" cy="3412"/>
          </a:xfrm>
        </p:grpSpPr>
        <p:grpSp>
          <p:nvGrpSpPr>
            <p:cNvPr id="4" name="组合 3"/>
            <p:cNvGrpSpPr/>
            <p:nvPr/>
          </p:nvGrpSpPr>
          <p:grpSpPr>
            <a:xfrm>
              <a:off x="3811" y="3200"/>
              <a:ext cx="3413" cy="3413"/>
              <a:chOff x="1815192" y="1524000"/>
              <a:chExt cx="1625600" cy="1625600"/>
            </a:xfrm>
          </p:grpSpPr>
          <p:sp>
            <p:nvSpPr>
              <p:cNvPr id="5" name="椭圆 4"/>
              <p:cNvSpPr/>
              <p:nvPr/>
            </p:nvSpPr>
            <p:spPr>
              <a:xfrm>
                <a:off x="1815192" y="1524000"/>
                <a:ext cx="1625600" cy="1625600"/>
              </a:xfrm>
              <a:prstGeom prst="ellipse">
                <a:avLst/>
              </a:prstGeom>
              <a:gradFill>
                <a:gsLst>
                  <a:gs pos="0">
                    <a:schemeClr val="bg1"/>
                  </a:gs>
                  <a:gs pos="74000">
                    <a:schemeClr val="bg1">
                      <a:lumMod val="95000"/>
                    </a:schemeClr>
                  </a:gs>
                </a:gsLst>
                <a:lin ang="5400000" scaled="1"/>
              </a:gra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1" name="矩形 10"/>
              <p:cNvSpPr/>
              <p:nvPr/>
            </p:nvSpPr>
            <p:spPr>
              <a:xfrm>
                <a:off x="2135866" y="2043758"/>
                <a:ext cx="984409" cy="437674"/>
              </a:xfrm>
              <a:prstGeom prst="rect">
                <a:avLst/>
              </a:prstGeom>
            </p:spPr>
            <p:txBody>
              <a:bodyPr wrap="none">
                <a:spAutoFit/>
              </a:bodyPr>
              <a:lstStyle/>
              <a:p>
                <a:r>
                  <a:rPr lang="en-US" altLang="zh-CN" sz="3200" b="1" dirty="0">
                    <a:latin typeface="微软雅黑 Light" panose="020B0502040204020203" pitchFamily="34" charset="-122"/>
                    <a:ea typeface="微软雅黑 Light" panose="020B0502040204020203" pitchFamily="34" charset="-122"/>
                  </a:rPr>
                  <a:t>54.3%</a:t>
                </a:r>
                <a:endParaRPr lang="en-US" altLang="zh-CN" sz="3200" b="1" dirty="0">
                  <a:latin typeface="微软雅黑 Light" panose="020B0502040204020203" pitchFamily="34" charset="-122"/>
                  <a:ea typeface="微软雅黑 Light" panose="020B0502040204020203" pitchFamily="34" charset="-122"/>
                </a:endParaRPr>
              </a:p>
            </p:txBody>
          </p:sp>
          <p:sp>
            <p:nvSpPr>
              <p:cNvPr id="18" name="矩形 17"/>
              <p:cNvSpPr/>
              <p:nvPr/>
            </p:nvSpPr>
            <p:spPr>
              <a:xfrm>
                <a:off x="2153891" y="2526670"/>
                <a:ext cx="948214" cy="406718"/>
              </a:xfrm>
              <a:prstGeom prst="rect">
                <a:avLst/>
              </a:prstGeom>
              <a:solidFill>
                <a:schemeClr val="tx1"/>
              </a:solidFill>
            </p:spPr>
            <p:txBody>
              <a:bodyPr wrap="none">
                <a:spAutoFit/>
              </a:bodyPr>
              <a:lstStyle/>
              <a:p>
                <a:pPr algn="ctr"/>
                <a:r>
                  <a:rPr lang="en-US" sz="1465" b="1" dirty="0">
                    <a:solidFill>
                      <a:schemeClr val="bg1"/>
                    </a:solidFill>
                    <a:latin typeface="微软雅黑 Light" panose="020B0502040204020203" pitchFamily="34" charset="-122"/>
                    <a:ea typeface="微软雅黑 Light" panose="020B0502040204020203" pitchFamily="34" charset="-122"/>
                  </a:rPr>
                  <a:t>than Sunway </a:t>
                </a:r>
                <a:endParaRPr lang="en-US" sz="1465" b="1" dirty="0">
                  <a:solidFill>
                    <a:schemeClr val="bg1"/>
                  </a:solidFill>
                  <a:latin typeface="微软雅黑 Light" panose="020B0502040204020203" pitchFamily="34" charset="-122"/>
                  <a:ea typeface="微软雅黑 Light" panose="020B0502040204020203" pitchFamily="34" charset="-122"/>
                </a:endParaRPr>
              </a:p>
              <a:p>
                <a:pPr algn="ctr"/>
                <a:r>
                  <a:rPr lang="en-US" sz="1465" b="1" dirty="0">
                    <a:solidFill>
                      <a:schemeClr val="bg1"/>
                    </a:solidFill>
                    <a:latin typeface="微软雅黑 Light" panose="020B0502040204020203" pitchFamily="34" charset="-122"/>
                    <a:ea typeface="微软雅黑 Light" panose="020B0502040204020203" pitchFamily="34" charset="-122"/>
                  </a:rPr>
                  <a:t>TaihuLight </a:t>
                </a:r>
                <a:endParaRPr lang="en-US" sz="1465" b="1" dirty="0">
                  <a:solidFill>
                    <a:schemeClr val="bg1"/>
                  </a:solidFill>
                  <a:latin typeface="微软雅黑 Light" panose="020B0502040204020203" pitchFamily="34" charset="-122"/>
                  <a:ea typeface="微软雅黑 Light" panose="020B0502040204020203" pitchFamily="34" charset="-122"/>
                </a:endParaRPr>
              </a:p>
            </p:txBody>
          </p:sp>
        </p:grpSp>
        <p:sp>
          <p:nvSpPr>
            <p:cNvPr id="20" name="Freeform 5"/>
            <p:cNvSpPr>
              <a:spLocks noEditPoints="1"/>
            </p:cNvSpPr>
            <p:nvPr/>
          </p:nvSpPr>
          <p:spPr bwMode="auto">
            <a:xfrm>
              <a:off x="5128" y="3408"/>
              <a:ext cx="778" cy="778"/>
            </a:xfrm>
            <a:custGeom>
              <a:avLst/>
              <a:gdLst>
                <a:gd name="T0" fmla="*/ 78 w 201"/>
                <a:gd name="T1" fmla="*/ 194 h 201"/>
                <a:gd name="T2" fmla="*/ 91 w 201"/>
                <a:gd name="T3" fmla="*/ 164 h 201"/>
                <a:gd name="T4" fmla="*/ 154 w 201"/>
                <a:gd name="T5" fmla="*/ 123 h 201"/>
                <a:gd name="T6" fmla="*/ 150 w 201"/>
                <a:gd name="T7" fmla="*/ 168 h 201"/>
                <a:gd name="T8" fmla="*/ 78 w 201"/>
                <a:gd name="T9" fmla="*/ 194 h 201"/>
                <a:gd name="T10" fmla="*/ 35 w 201"/>
                <a:gd name="T11" fmla="*/ 128 h 201"/>
                <a:gd name="T12" fmla="*/ 82 w 201"/>
                <a:gd name="T13" fmla="*/ 54 h 201"/>
                <a:gd name="T14" fmla="*/ 106 w 201"/>
                <a:gd name="T15" fmla="*/ 35 h 201"/>
                <a:gd name="T16" fmla="*/ 167 w 201"/>
                <a:gd name="T17" fmla="*/ 95 h 201"/>
                <a:gd name="T18" fmla="*/ 148 w 201"/>
                <a:gd name="T19" fmla="*/ 119 h 201"/>
                <a:gd name="T20" fmla="*/ 74 w 201"/>
                <a:gd name="T21" fmla="*/ 166 h 201"/>
                <a:gd name="T22" fmla="*/ 35 w 201"/>
                <a:gd name="T23" fmla="*/ 128 h 201"/>
                <a:gd name="T24" fmla="*/ 127 w 201"/>
                <a:gd name="T25" fmla="*/ 75 h 201"/>
                <a:gd name="T26" fmla="*/ 102 w 201"/>
                <a:gd name="T27" fmla="*/ 75 h 201"/>
                <a:gd name="T28" fmla="*/ 102 w 201"/>
                <a:gd name="T29" fmla="*/ 99 h 201"/>
                <a:gd name="T30" fmla="*/ 127 w 201"/>
                <a:gd name="T31" fmla="*/ 99 h 201"/>
                <a:gd name="T32" fmla="*/ 127 w 201"/>
                <a:gd name="T33" fmla="*/ 75 h 201"/>
                <a:gd name="T34" fmla="*/ 179 w 201"/>
                <a:gd name="T35" fmla="*/ 17 h 201"/>
                <a:gd name="T36" fmla="*/ 196 w 201"/>
                <a:gd name="T37" fmla="*/ 0 h 201"/>
                <a:gd name="T38" fmla="*/ 201 w 201"/>
                <a:gd name="T39" fmla="*/ 5 h 201"/>
                <a:gd name="T40" fmla="*/ 184 w 201"/>
                <a:gd name="T41" fmla="*/ 21 h 201"/>
                <a:gd name="T42" fmla="*/ 170 w 201"/>
                <a:gd name="T43" fmla="*/ 90 h 201"/>
                <a:gd name="T44" fmla="*/ 112 w 201"/>
                <a:gd name="T45" fmla="*/ 31 h 201"/>
                <a:gd name="T46" fmla="*/ 179 w 201"/>
                <a:gd name="T47" fmla="*/ 17 h 201"/>
                <a:gd name="T48" fmla="*/ 7 w 201"/>
                <a:gd name="T49" fmla="*/ 123 h 201"/>
                <a:gd name="T50" fmla="*/ 34 w 201"/>
                <a:gd name="T51" fmla="*/ 51 h 201"/>
                <a:gd name="T52" fmla="*/ 78 w 201"/>
                <a:gd name="T53" fmla="*/ 47 h 201"/>
                <a:gd name="T54" fmla="*/ 37 w 201"/>
                <a:gd name="T55" fmla="*/ 110 h 201"/>
                <a:gd name="T56" fmla="*/ 7 w 201"/>
                <a:gd name="T57" fmla="*/ 123 h 201"/>
                <a:gd name="T58" fmla="*/ 48 w 201"/>
                <a:gd name="T59" fmla="*/ 169 h 201"/>
                <a:gd name="T60" fmla="*/ 48 w 201"/>
                <a:gd name="T61" fmla="*/ 161 h 201"/>
                <a:gd name="T62" fmla="*/ 31 w 201"/>
                <a:gd name="T63" fmla="*/ 170 h 201"/>
                <a:gd name="T64" fmla="*/ 39 w 201"/>
                <a:gd name="T65" fmla="*/ 152 h 201"/>
                <a:gd name="T66" fmla="*/ 29 w 201"/>
                <a:gd name="T67" fmla="*/ 155 h 201"/>
                <a:gd name="T68" fmla="*/ 36 w 201"/>
                <a:gd name="T69" fmla="*/ 138 h 201"/>
                <a:gd name="T70" fmla="*/ 64 w 201"/>
                <a:gd name="T71" fmla="*/ 165 h 201"/>
                <a:gd name="T72" fmla="*/ 48 w 201"/>
                <a:gd name="T73" fmla="*/ 16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1" h="201">
                  <a:moveTo>
                    <a:pt x="78" y="194"/>
                  </a:moveTo>
                  <a:cubicBezTo>
                    <a:pt x="78" y="194"/>
                    <a:pt x="89" y="186"/>
                    <a:pt x="91" y="164"/>
                  </a:cubicBezTo>
                  <a:cubicBezTo>
                    <a:pt x="128" y="147"/>
                    <a:pt x="154" y="123"/>
                    <a:pt x="154" y="123"/>
                  </a:cubicBezTo>
                  <a:cubicBezTo>
                    <a:pt x="154" y="123"/>
                    <a:pt x="170" y="148"/>
                    <a:pt x="150" y="168"/>
                  </a:cubicBezTo>
                  <a:cubicBezTo>
                    <a:pt x="116" y="201"/>
                    <a:pt x="78" y="194"/>
                    <a:pt x="78" y="194"/>
                  </a:cubicBezTo>
                  <a:close/>
                  <a:moveTo>
                    <a:pt x="35" y="128"/>
                  </a:moveTo>
                  <a:cubicBezTo>
                    <a:pt x="35" y="128"/>
                    <a:pt x="65" y="71"/>
                    <a:pt x="82" y="54"/>
                  </a:cubicBezTo>
                  <a:cubicBezTo>
                    <a:pt x="90" y="46"/>
                    <a:pt x="98" y="40"/>
                    <a:pt x="106" y="35"/>
                  </a:cubicBezTo>
                  <a:cubicBezTo>
                    <a:pt x="167" y="95"/>
                    <a:pt x="167" y="95"/>
                    <a:pt x="167" y="95"/>
                  </a:cubicBezTo>
                  <a:cubicBezTo>
                    <a:pt x="162" y="103"/>
                    <a:pt x="156" y="111"/>
                    <a:pt x="148" y="119"/>
                  </a:cubicBezTo>
                  <a:cubicBezTo>
                    <a:pt x="130" y="137"/>
                    <a:pt x="74" y="166"/>
                    <a:pt x="74" y="166"/>
                  </a:cubicBezTo>
                  <a:lnTo>
                    <a:pt x="35" y="128"/>
                  </a:lnTo>
                  <a:close/>
                  <a:moveTo>
                    <a:pt x="127" y="75"/>
                  </a:moveTo>
                  <a:cubicBezTo>
                    <a:pt x="120" y="68"/>
                    <a:pt x="109" y="68"/>
                    <a:pt x="102" y="75"/>
                  </a:cubicBezTo>
                  <a:cubicBezTo>
                    <a:pt x="95" y="81"/>
                    <a:pt x="95" y="93"/>
                    <a:pt x="102" y="99"/>
                  </a:cubicBezTo>
                  <a:cubicBezTo>
                    <a:pt x="109" y="106"/>
                    <a:pt x="120" y="106"/>
                    <a:pt x="127" y="99"/>
                  </a:cubicBezTo>
                  <a:cubicBezTo>
                    <a:pt x="134" y="93"/>
                    <a:pt x="134" y="81"/>
                    <a:pt x="127" y="75"/>
                  </a:cubicBezTo>
                  <a:close/>
                  <a:moveTo>
                    <a:pt x="179" y="17"/>
                  </a:moveTo>
                  <a:cubicBezTo>
                    <a:pt x="196" y="0"/>
                    <a:pt x="196" y="0"/>
                    <a:pt x="196" y="0"/>
                  </a:cubicBezTo>
                  <a:cubicBezTo>
                    <a:pt x="201" y="5"/>
                    <a:pt x="201" y="5"/>
                    <a:pt x="201" y="5"/>
                  </a:cubicBezTo>
                  <a:cubicBezTo>
                    <a:pt x="184" y="21"/>
                    <a:pt x="184" y="21"/>
                    <a:pt x="184" y="21"/>
                  </a:cubicBezTo>
                  <a:cubicBezTo>
                    <a:pt x="186" y="31"/>
                    <a:pt x="188" y="58"/>
                    <a:pt x="170" y="90"/>
                  </a:cubicBezTo>
                  <a:cubicBezTo>
                    <a:pt x="112" y="31"/>
                    <a:pt x="112" y="31"/>
                    <a:pt x="112" y="31"/>
                  </a:cubicBezTo>
                  <a:cubicBezTo>
                    <a:pt x="142" y="14"/>
                    <a:pt x="169" y="15"/>
                    <a:pt x="179" y="17"/>
                  </a:cubicBezTo>
                  <a:close/>
                  <a:moveTo>
                    <a:pt x="7" y="123"/>
                  </a:moveTo>
                  <a:cubicBezTo>
                    <a:pt x="7" y="123"/>
                    <a:pt x="0" y="85"/>
                    <a:pt x="34" y="51"/>
                  </a:cubicBezTo>
                  <a:cubicBezTo>
                    <a:pt x="53" y="32"/>
                    <a:pt x="78" y="47"/>
                    <a:pt x="78" y="47"/>
                  </a:cubicBezTo>
                  <a:cubicBezTo>
                    <a:pt x="78" y="47"/>
                    <a:pt x="55" y="73"/>
                    <a:pt x="37" y="110"/>
                  </a:cubicBezTo>
                  <a:cubicBezTo>
                    <a:pt x="15" y="112"/>
                    <a:pt x="7" y="123"/>
                    <a:pt x="7" y="123"/>
                  </a:cubicBezTo>
                  <a:close/>
                  <a:moveTo>
                    <a:pt x="48" y="169"/>
                  </a:moveTo>
                  <a:cubicBezTo>
                    <a:pt x="48" y="161"/>
                    <a:pt x="48" y="161"/>
                    <a:pt x="48" y="161"/>
                  </a:cubicBezTo>
                  <a:cubicBezTo>
                    <a:pt x="31" y="170"/>
                    <a:pt x="31" y="170"/>
                    <a:pt x="31" y="170"/>
                  </a:cubicBezTo>
                  <a:cubicBezTo>
                    <a:pt x="39" y="152"/>
                    <a:pt x="39" y="152"/>
                    <a:pt x="39" y="152"/>
                  </a:cubicBezTo>
                  <a:cubicBezTo>
                    <a:pt x="29" y="155"/>
                    <a:pt x="29" y="155"/>
                    <a:pt x="29" y="155"/>
                  </a:cubicBezTo>
                  <a:cubicBezTo>
                    <a:pt x="36" y="138"/>
                    <a:pt x="36" y="138"/>
                    <a:pt x="36" y="138"/>
                  </a:cubicBezTo>
                  <a:cubicBezTo>
                    <a:pt x="64" y="165"/>
                    <a:pt x="64" y="165"/>
                    <a:pt x="64" y="165"/>
                  </a:cubicBezTo>
                  <a:lnTo>
                    <a:pt x="48" y="169"/>
                  </a:lnTo>
                  <a:close/>
                </a:path>
              </a:pathLst>
            </a:custGeom>
            <a:solidFill>
              <a:schemeClr val="accent1"/>
            </a:solidFill>
            <a:ln>
              <a:noFill/>
            </a:ln>
          </p:spPr>
          <p:txBody>
            <a:bodyPr vert="horz" wrap="square" lIns="121920" tIns="60960" rIns="121920" bIns="60960" numCol="1" anchor="t" anchorCtr="0" compatLnSpc="1"/>
            <a:p>
              <a:endParaRPr lang="zh-CN" altLang="en-US" sz="2400"/>
            </a:p>
          </p:txBody>
        </p:sp>
      </p:grpSp>
      <p:grpSp>
        <p:nvGrpSpPr>
          <p:cNvPr id="24" name="组合 23"/>
          <p:cNvGrpSpPr/>
          <p:nvPr/>
        </p:nvGrpSpPr>
        <p:grpSpPr>
          <a:xfrm>
            <a:off x="6231255" y="0"/>
            <a:ext cx="5327650" cy="6230620"/>
            <a:chOff x="9813" y="0"/>
            <a:chExt cx="8390" cy="9812"/>
          </a:xfrm>
        </p:grpSpPr>
        <p:pic>
          <p:nvPicPr>
            <p:cNvPr id="6" name="图片 5"/>
            <p:cNvPicPr>
              <a:picLocks noChangeAspect="1"/>
            </p:cNvPicPr>
            <p:nvPr/>
          </p:nvPicPr>
          <p:blipFill>
            <a:blip r:embed="rId1"/>
            <a:stretch>
              <a:fillRect/>
            </a:stretch>
          </p:blipFill>
          <p:spPr>
            <a:xfrm>
              <a:off x="9813" y="0"/>
              <a:ext cx="8350" cy="8436"/>
            </a:xfrm>
            <a:prstGeom prst="rect">
              <a:avLst/>
            </a:prstGeom>
          </p:spPr>
        </p:pic>
        <p:pic>
          <p:nvPicPr>
            <p:cNvPr id="22" name="图片 21"/>
            <p:cNvPicPr>
              <a:picLocks noChangeAspect="1"/>
            </p:cNvPicPr>
            <p:nvPr/>
          </p:nvPicPr>
          <p:blipFill>
            <a:blip r:embed="rId2"/>
            <a:srcRect t="22905" r="886"/>
            <a:stretch>
              <a:fillRect/>
            </a:stretch>
          </p:blipFill>
          <p:spPr>
            <a:xfrm>
              <a:off x="9813" y="8470"/>
              <a:ext cx="8390" cy="1343"/>
            </a:xfrm>
            <a:prstGeom prst="rect">
              <a:avLst/>
            </a:prstGeom>
          </p:spPr>
        </p:pic>
      </p:gr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Effect transition="in" filter="fade">
                                      <p:cBhvr>
                                        <p:cTn id="9" dur="500"/>
                                        <p:tgtEl>
                                          <p:spTgt spid="23"/>
                                        </p:tgtEl>
                                      </p:cBhvr>
                                    </p:animEffect>
                                  </p:childTnLst>
                                </p:cTn>
                              </p:par>
                              <p:par>
                                <p:cTn id="10" presetID="22" presetClass="entr" presetSubtype="1" fill="hold" nodeType="with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wipe(up)">
                                      <p:cBhvr>
                                        <p:cTn id="1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íš1îdê"/>
          <p:cNvSpPr/>
          <p:nvPr/>
        </p:nvSpPr>
        <p:spPr>
          <a:xfrm>
            <a:off x="650240" y="5024755"/>
            <a:ext cx="10906125" cy="1276350"/>
          </a:xfrm>
          <a:custGeom>
            <a:avLst/>
            <a:gdLst>
              <a:gd name="connsiteX0" fmla="*/ 0 w 17175"/>
              <a:gd name="connsiteY0" fmla="*/ 83 h 1876"/>
              <a:gd name="connsiteX1" fmla="*/ 2132 w 17175"/>
              <a:gd name="connsiteY1" fmla="*/ 358 h 1876"/>
              <a:gd name="connsiteX2" fmla="*/ 3814 w 17175"/>
              <a:gd name="connsiteY2" fmla="*/ 84 h 1876"/>
              <a:gd name="connsiteX3" fmla="*/ 5382 w 17175"/>
              <a:gd name="connsiteY3" fmla="*/ 314 h 1876"/>
              <a:gd name="connsiteX4" fmla="*/ 6564 w 17175"/>
              <a:gd name="connsiteY4" fmla="*/ 198 h 1876"/>
              <a:gd name="connsiteX5" fmla="*/ 7995 w 17175"/>
              <a:gd name="connsiteY5" fmla="*/ 471 h 1876"/>
              <a:gd name="connsiteX6" fmla="*/ 9450 w 17175"/>
              <a:gd name="connsiteY6" fmla="*/ 175 h 1876"/>
              <a:gd name="connsiteX7" fmla="*/ 10814 w 17175"/>
              <a:gd name="connsiteY7" fmla="*/ 402 h 1876"/>
              <a:gd name="connsiteX8" fmla="*/ 12223 w 17175"/>
              <a:gd name="connsiteY8" fmla="*/ 153 h 1876"/>
              <a:gd name="connsiteX9" fmla="*/ 13677 w 17175"/>
              <a:gd name="connsiteY9" fmla="*/ 174 h 1876"/>
              <a:gd name="connsiteX10" fmla="*/ 15518 w 17175"/>
              <a:gd name="connsiteY10" fmla="*/ 402 h 1876"/>
              <a:gd name="connsiteX11" fmla="*/ 17175 w 17175"/>
              <a:gd name="connsiteY11" fmla="*/ 83 h 1876"/>
              <a:gd name="connsiteX12" fmla="*/ 17175 w 17175"/>
              <a:gd name="connsiteY12" fmla="*/ 1876 h 1876"/>
              <a:gd name="connsiteX13" fmla="*/ 0 w 17175"/>
              <a:gd name="connsiteY13" fmla="*/ 1876 h 1876"/>
              <a:gd name="connsiteX14" fmla="*/ 0 w 17175"/>
              <a:gd name="connsiteY14" fmla="*/ 83 h 1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175" h="1876">
                <a:moveTo>
                  <a:pt x="0" y="83"/>
                </a:moveTo>
                <a:cubicBezTo>
                  <a:pt x="355" y="-193"/>
                  <a:pt x="1235" y="320"/>
                  <a:pt x="2132" y="358"/>
                </a:cubicBezTo>
                <a:cubicBezTo>
                  <a:pt x="2764" y="389"/>
                  <a:pt x="3272" y="91"/>
                  <a:pt x="3814" y="84"/>
                </a:cubicBezTo>
                <a:cubicBezTo>
                  <a:pt x="4356" y="77"/>
                  <a:pt x="4685" y="318"/>
                  <a:pt x="5382" y="314"/>
                </a:cubicBezTo>
                <a:cubicBezTo>
                  <a:pt x="5844" y="356"/>
                  <a:pt x="6132" y="210"/>
                  <a:pt x="6564" y="198"/>
                </a:cubicBezTo>
                <a:cubicBezTo>
                  <a:pt x="6996" y="187"/>
                  <a:pt x="7288" y="485"/>
                  <a:pt x="7995" y="471"/>
                </a:cubicBezTo>
                <a:cubicBezTo>
                  <a:pt x="8476" y="490"/>
                  <a:pt x="8977" y="212"/>
                  <a:pt x="9450" y="175"/>
                </a:cubicBezTo>
                <a:cubicBezTo>
                  <a:pt x="9923" y="138"/>
                  <a:pt x="10102" y="428"/>
                  <a:pt x="10814" y="402"/>
                </a:cubicBezTo>
                <a:cubicBezTo>
                  <a:pt x="11288" y="417"/>
                  <a:pt x="11746" y="191"/>
                  <a:pt x="12223" y="153"/>
                </a:cubicBezTo>
                <a:cubicBezTo>
                  <a:pt x="12700" y="115"/>
                  <a:pt x="13139" y="151"/>
                  <a:pt x="13677" y="174"/>
                </a:cubicBezTo>
                <a:cubicBezTo>
                  <a:pt x="14454" y="132"/>
                  <a:pt x="14935" y="467"/>
                  <a:pt x="15518" y="402"/>
                </a:cubicBezTo>
                <a:cubicBezTo>
                  <a:pt x="16101" y="338"/>
                  <a:pt x="16891" y="-204"/>
                  <a:pt x="17175" y="83"/>
                </a:cubicBezTo>
                <a:lnTo>
                  <a:pt x="17175" y="1876"/>
                </a:lnTo>
                <a:lnTo>
                  <a:pt x="0" y="1876"/>
                </a:lnTo>
                <a:lnTo>
                  <a:pt x="0" y="83"/>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p>
        </p:txBody>
      </p:sp>
      <p:sp>
        <p:nvSpPr>
          <p:cNvPr id="2" name="椭圆 1"/>
          <p:cNvSpPr/>
          <p:nvPr/>
        </p:nvSpPr>
        <p:spPr>
          <a:xfrm>
            <a:off x="777240" y="1021080"/>
            <a:ext cx="1191260" cy="1191260"/>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r>
              <a:rPr lang="zh-CN" altLang="en-US" sz="2400">
                <a:latin typeface="微软雅黑 Light" panose="020B0502040204020203" pitchFamily="34" charset="-122"/>
                <a:ea typeface="微软雅黑 Light" panose="020B0502040204020203" pitchFamily="34" charset="-122"/>
              </a:rPr>
              <a:t>生物</a:t>
            </a:r>
            <a:endParaRPr lang="zh-CN" altLang="en-US" sz="2400">
              <a:latin typeface="微软雅黑 Light" panose="020B0502040204020203" pitchFamily="34" charset="-122"/>
              <a:ea typeface="微软雅黑 Light" panose="020B0502040204020203" pitchFamily="34" charset="-122"/>
            </a:endParaRPr>
          </a:p>
          <a:p>
            <a:pPr algn="ctr"/>
            <a:r>
              <a:rPr lang="zh-CN" altLang="en-US" sz="2400">
                <a:latin typeface="微软雅黑 Light" panose="020B0502040204020203" pitchFamily="34" charset="-122"/>
                <a:ea typeface="微软雅黑 Light" panose="020B0502040204020203" pitchFamily="34" charset="-122"/>
              </a:rPr>
              <a:t>学</a:t>
            </a:r>
            <a:endParaRPr lang="zh-CN" altLang="en-US" sz="2400">
              <a:latin typeface="微软雅黑 Light" panose="020B0502040204020203" pitchFamily="34" charset="-122"/>
              <a:ea typeface="微软雅黑 Light" panose="020B0502040204020203" pitchFamily="34" charset="-122"/>
            </a:endParaRPr>
          </a:p>
        </p:txBody>
      </p:sp>
      <p:sp>
        <p:nvSpPr>
          <p:cNvPr id="3" name="椭圆 2"/>
          <p:cNvSpPr/>
          <p:nvPr/>
        </p:nvSpPr>
        <p:spPr>
          <a:xfrm>
            <a:off x="2101215" y="111125"/>
            <a:ext cx="909955" cy="909955"/>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r>
              <a:rPr lang="zh-CN" altLang="en-US" sz="2000">
                <a:latin typeface="微软雅黑 Light" panose="020B0502040204020203" pitchFamily="34" charset="-122"/>
                <a:ea typeface="微软雅黑 Light" panose="020B0502040204020203" pitchFamily="34" charset="-122"/>
              </a:rPr>
              <a:t>工程学</a:t>
            </a:r>
            <a:endParaRPr lang="zh-CN" altLang="en-US" sz="2000">
              <a:latin typeface="微软雅黑 Light" panose="020B0502040204020203" pitchFamily="34" charset="-122"/>
              <a:ea typeface="微软雅黑 Light" panose="020B0502040204020203" pitchFamily="34" charset="-122"/>
            </a:endParaRPr>
          </a:p>
        </p:txBody>
      </p:sp>
      <p:sp>
        <p:nvSpPr>
          <p:cNvPr id="7" name="椭圆 6"/>
          <p:cNvSpPr/>
          <p:nvPr/>
        </p:nvSpPr>
        <p:spPr>
          <a:xfrm>
            <a:off x="2424430" y="3039745"/>
            <a:ext cx="693420" cy="693420"/>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r>
              <a:rPr lang="zh-CN" altLang="en-US" sz="1600">
                <a:latin typeface="微软雅黑 Light" panose="020B0502040204020203" pitchFamily="34" charset="-122"/>
                <a:ea typeface="微软雅黑 Light" panose="020B0502040204020203" pitchFamily="34" charset="-122"/>
              </a:rPr>
              <a:t>金融</a:t>
            </a:r>
            <a:endParaRPr lang="zh-CN" altLang="en-US" sz="1600">
              <a:latin typeface="微软雅黑 Light" panose="020B0502040204020203" pitchFamily="34" charset="-122"/>
              <a:ea typeface="微软雅黑 Light" panose="020B0502040204020203" pitchFamily="34" charset="-122"/>
            </a:endParaRPr>
          </a:p>
        </p:txBody>
      </p:sp>
      <p:sp>
        <p:nvSpPr>
          <p:cNvPr id="8" name="椭圆 7"/>
          <p:cNvSpPr/>
          <p:nvPr/>
        </p:nvSpPr>
        <p:spPr>
          <a:xfrm>
            <a:off x="3286760" y="2059305"/>
            <a:ext cx="866140" cy="866140"/>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r>
              <a:rPr lang="zh-CN" altLang="en-US" sz="2000">
                <a:latin typeface="微软雅黑 Light" panose="020B0502040204020203" pitchFamily="34" charset="-122"/>
                <a:ea typeface="微软雅黑 Light" panose="020B0502040204020203" pitchFamily="34" charset="-122"/>
              </a:rPr>
              <a:t>成像</a:t>
            </a:r>
            <a:endParaRPr lang="zh-CN" altLang="en-US" sz="2000">
              <a:latin typeface="微软雅黑 Light" panose="020B0502040204020203" pitchFamily="34" charset="-122"/>
              <a:ea typeface="微软雅黑 Light" panose="020B0502040204020203" pitchFamily="34" charset="-122"/>
            </a:endParaRPr>
          </a:p>
        </p:txBody>
      </p:sp>
      <p:sp>
        <p:nvSpPr>
          <p:cNvPr id="14" name="椭圆 13"/>
          <p:cNvSpPr/>
          <p:nvPr/>
        </p:nvSpPr>
        <p:spPr>
          <a:xfrm>
            <a:off x="3877310" y="746760"/>
            <a:ext cx="909320" cy="909320"/>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r>
              <a:rPr lang="zh-CN" altLang="en-US" sz="2000">
                <a:latin typeface="微软雅黑 Light" panose="020B0502040204020203" pitchFamily="34" charset="-122"/>
                <a:ea typeface="微软雅黑 Light" panose="020B0502040204020203" pitchFamily="34" charset="-122"/>
              </a:rPr>
              <a:t>化学</a:t>
            </a:r>
            <a:endParaRPr lang="zh-CN" altLang="en-US" sz="2000">
              <a:latin typeface="微软雅黑 Light" panose="020B0502040204020203" pitchFamily="34" charset="-122"/>
              <a:ea typeface="微软雅黑 Light" panose="020B0502040204020203" pitchFamily="34" charset="-122"/>
            </a:endParaRPr>
          </a:p>
        </p:txBody>
      </p:sp>
      <p:sp>
        <p:nvSpPr>
          <p:cNvPr id="29" name="椭圆 28"/>
          <p:cNvSpPr/>
          <p:nvPr/>
        </p:nvSpPr>
        <p:spPr>
          <a:xfrm>
            <a:off x="4497070" y="2180590"/>
            <a:ext cx="1343025" cy="1343025"/>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r>
              <a:rPr lang="zh-CN" altLang="en-US" sz="2000">
                <a:latin typeface="微软雅黑 Light" panose="020B0502040204020203" pitchFamily="34" charset="-122"/>
                <a:ea typeface="微软雅黑 Light" panose="020B0502040204020203" pitchFamily="34" charset="-122"/>
              </a:rPr>
              <a:t>石油</a:t>
            </a:r>
            <a:endParaRPr lang="zh-CN" altLang="en-US" sz="2000">
              <a:latin typeface="微软雅黑 Light" panose="020B0502040204020203" pitchFamily="34" charset="-122"/>
              <a:ea typeface="微软雅黑 Light" panose="020B0502040204020203" pitchFamily="34" charset="-122"/>
            </a:endParaRPr>
          </a:p>
          <a:p>
            <a:pPr algn="ctr"/>
            <a:r>
              <a:rPr lang="zh-CN" altLang="en-US" sz="2000">
                <a:latin typeface="微软雅黑 Light" panose="020B0502040204020203" pitchFamily="34" charset="-122"/>
                <a:ea typeface="微软雅黑 Light" panose="020B0502040204020203" pitchFamily="34" charset="-122"/>
              </a:rPr>
              <a:t>天然气</a:t>
            </a:r>
            <a:endParaRPr lang="zh-CN" altLang="en-US" sz="2000">
              <a:latin typeface="微软雅黑 Light" panose="020B0502040204020203" pitchFamily="34" charset="-122"/>
              <a:ea typeface="微软雅黑 Light" panose="020B0502040204020203" pitchFamily="34" charset="-122"/>
            </a:endParaRPr>
          </a:p>
        </p:txBody>
      </p:sp>
      <p:sp>
        <p:nvSpPr>
          <p:cNvPr id="30" name="椭圆 29"/>
          <p:cNvSpPr/>
          <p:nvPr/>
        </p:nvSpPr>
        <p:spPr>
          <a:xfrm>
            <a:off x="5666740" y="1139190"/>
            <a:ext cx="937895" cy="937895"/>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r>
              <a:rPr lang="zh-CN" altLang="en-US" sz="2000">
                <a:latin typeface="微软雅黑 Light" panose="020B0502040204020203" pitchFamily="34" charset="-122"/>
                <a:ea typeface="微软雅黑 Light" panose="020B0502040204020203" pitchFamily="34" charset="-122"/>
              </a:rPr>
              <a:t>娱乐</a:t>
            </a:r>
            <a:endParaRPr lang="zh-CN" altLang="en-US" sz="2000">
              <a:latin typeface="微软雅黑 Light" panose="020B0502040204020203" pitchFamily="34" charset="-122"/>
              <a:ea typeface="微软雅黑 Light" panose="020B0502040204020203" pitchFamily="34" charset="-122"/>
            </a:endParaRPr>
          </a:p>
        </p:txBody>
      </p:sp>
      <p:sp>
        <p:nvSpPr>
          <p:cNvPr id="31" name="椭圆 30"/>
          <p:cNvSpPr/>
          <p:nvPr/>
        </p:nvSpPr>
        <p:spPr>
          <a:xfrm>
            <a:off x="6604635" y="2252980"/>
            <a:ext cx="1197610" cy="1197610"/>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r>
              <a:rPr lang="zh-CN" altLang="en-US" sz="2800">
                <a:latin typeface="微软雅黑 Light" panose="020B0502040204020203" pitchFamily="34" charset="-122"/>
                <a:ea typeface="微软雅黑 Light" panose="020B0502040204020203" pitchFamily="34" charset="-122"/>
              </a:rPr>
              <a:t>医药</a:t>
            </a:r>
            <a:endParaRPr lang="zh-CN" altLang="en-US" sz="2800">
              <a:latin typeface="微软雅黑 Light" panose="020B0502040204020203" pitchFamily="34" charset="-122"/>
              <a:ea typeface="微软雅黑 Light" panose="020B0502040204020203" pitchFamily="34" charset="-122"/>
            </a:endParaRPr>
          </a:p>
        </p:txBody>
      </p:sp>
      <p:sp>
        <p:nvSpPr>
          <p:cNvPr id="32" name="椭圆 31"/>
          <p:cNvSpPr/>
          <p:nvPr/>
        </p:nvSpPr>
        <p:spPr>
          <a:xfrm>
            <a:off x="7596505" y="890905"/>
            <a:ext cx="921385" cy="921385"/>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r>
              <a:rPr lang="zh-CN" altLang="en-US" sz="2000">
                <a:latin typeface="微软雅黑 Light" panose="020B0502040204020203" pitchFamily="34" charset="-122"/>
                <a:ea typeface="微软雅黑 Light" panose="020B0502040204020203" pitchFamily="34" charset="-122"/>
              </a:rPr>
              <a:t>化妆品</a:t>
            </a:r>
            <a:endParaRPr lang="zh-CN" altLang="en-US" sz="2000">
              <a:latin typeface="微软雅黑 Light" panose="020B0502040204020203" pitchFamily="34" charset="-122"/>
              <a:ea typeface="微软雅黑 Light" panose="020B0502040204020203" pitchFamily="34" charset="-122"/>
            </a:endParaRPr>
          </a:p>
        </p:txBody>
      </p:sp>
      <p:sp>
        <p:nvSpPr>
          <p:cNvPr id="33" name="椭圆 32"/>
          <p:cNvSpPr/>
          <p:nvPr/>
        </p:nvSpPr>
        <p:spPr>
          <a:xfrm>
            <a:off x="8623300" y="1924050"/>
            <a:ext cx="789940" cy="789940"/>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r>
              <a:rPr lang="zh-CN" altLang="en-US">
                <a:latin typeface="微软雅黑 Light" panose="020B0502040204020203" pitchFamily="34" charset="-122"/>
                <a:ea typeface="微软雅黑 Light" panose="020B0502040204020203" pitchFamily="34" charset="-122"/>
              </a:rPr>
              <a:t>制造业</a:t>
            </a:r>
            <a:endParaRPr lang="zh-CN" altLang="en-US">
              <a:latin typeface="微软雅黑 Light" panose="020B0502040204020203" pitchFamily="34" charset="-122"/>
              <a:ea typeface="微软雅黑 Light" panose="020B0502040204020203" pitchFamily="34" charset="-122"/>
            </a:endParaRPr>
          </a:p>
        </p:txBody>
      </p:sp>
      <p:sp>
        <p:nvSpPr>
          <p:cNvPr id="34" name="椭圆 33"/>
          <p:cNvSpPr/>
          <p:nvPr/>
        </p:nvSpPr>
        <p:spPr>
          <a:xfrm>
            <a:off x="9697085" y="2138045"/>
            <a:ext cx="1197610" cy="1197610"/>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r>
              <a:rPr lang="zh-CN" altLang="en-US" sz="2400">
                <a:latin typeface="微软雅黑 Light" panose="020B0502040204020203" pitchFamily="34" charset="-122"/>
                <a:ea typeface="微软雅黑 Light" panose="020B0502040204020203" pitchFamily="34" charset="-122"/>
              </a:rPr>
              <a:t>天文</a:t>
            </a:r>
            <a:endParaRPr lang="zh-CN" altLang="en-US" sz="2400">
              <a:latin typeface="微软雅黑 Light" panose="020B0502040204020203" pitchFamily="34" charset="-122"/>
              <a:ea typeface="微软雅黑 Light" panose="020B0502040204020203" pitchFamily="34" charset="-122"/>
            </a:endParaRPr>
          </a:p>
          <a:p>
            <a:pPr algn="ctr"/>
            <a:r>
              <a:rPr lang="zh-CN" altLang="en-US" sz="2400">
                <a:latin typeface="微软雅黑 Light" panose="020B0502040204020203" pitchFamily="34" charset="-122"/>
                <a:ea typeface="微软雅黑 Light" panose="020B0502040204020203" pitchFamily="34" charset="-122"/>
              </a:rPr>
              <a:t>学</a:t>
            </a:r>
            <a:endParaRPr lang="zh-CN" altLang="en-US" sz="2400">
              <a:latin typeface="微软雅黑 Light" panose="020B0502040204020203" pitchFamily="34" charset="-122"/>
              <a:ea typeface="微软雅黑 Light" panose="020B0502040204020203" pitchFamily="34" charset="-122"/>
            </a:endParaRPr>
          </a:p>
        </p:txBody>
      </p:sp>
      <p:sp>
        <p:nvSpPr>
          <p:cNvPr id="35" name="椭圆 34"/>
          <p:cNvSpPr/>
          <p:nvPr/>
        </p:nvSpPr>
        <p:spPr>
          <a:xfrm>
            <a:off x="10104120" y="617220"/>
            <a:ext cx="790575" cy="790575"/>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r>
              <a:rPr lang="zh-CN" altLang="en-US" sz="2000">
                <a:latin typeface="微软雅黑 Light" panose="020B0502040204020203" pitchFamily="34" charset="-122"/>
                <a:ea typeface="微软雅黑 Light" panose="020B0502040204020203" pitchFamily="34" charset="-122"/>
              </a:rPr>
              <a:t>食品</a:t>
            </a:r>
            <a:endParaRPr lang="zh-CN" altLang="en-US" sz="2000">
              <a:latin typeface="微软雅黑 Light" panose="020B0502040204020203" pitchFamily="34" charset="-122"/>
              <a:ea typeface="微软雅黑 Light" panose="020B0502040204020203" pitchFamily="34" charset="-122"/>
            </a:endParaRPr>
          </a:p>
        </p:txBody>
      </p:sp>
      <p:sp>
        <p:nvSpPr>
          <p:cNvPr id="36" name="椭圆 35"/>
          <p:cNvSpPr/>
          <p:nvPr/>
        </p:nvSpPr>
        <p:spPr>
          <a:xfrm>
            <a:off x="1463040" y="3110865"/>
            <a:ext cx="495935" cy="495935"/>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endParaRPr lang="zh-CN" altLang="en-US" sz="2000">
              <a:latin typeface="微软雅黑 Light" panose="020B0502040204020203" pitchFamily="34" charset="-122"/>
              <a:ea typeface="微软雅黑 Light" panose="020B0502040204020203" pitchFamily="34" charset="-122"/>
            </a:endParaRPr>
          </a:p>
        </p:txBody>
      </p:sp>
      <p:sp>
        <p:nvSpPr>
          <p:cNvPr id="37" name="椭圆 36"/>
          <p:cNvSpPr/>
          <p:nvPr/>
        </p:nvSpPr>
        <p:spPr>
          <a:xfrm>
            <a:off x="4631055" y="4141470"/>
            <a:ext cx="481965" cy="481965"/>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endParaRPr lang="zh-CN" altLang="en-US" sz="2000">
              <a:latin typeface="微软雅黑 Light" panose="020B0502040204020203" pitchFamily="34" charset="-122"/>
              <a:ea typeface="微软雅黑 Light" panose="020B0502040204020203" pitchFamily="34" charset="-122"/>
            </a:endParaRPr>
          </a:p>
        </p:txBody>
      </p:sp>
      <p:sp>
        <p:nvSpPr>
          <p:cNvPr id="38" name="椭圆 37"/>
          <p:cNvSpPr/>
          <p:nvPr/>
        </p:nvSpPr>
        <p:spPr>
          <a:xfrm>
            <a:off x="3515360" y="4930140"/>
            <a:ext cx="409575" cy="409575"/>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endParaRPr lang="zh-CN" altLang="en-US" sz="2000">
              <a:latin typeface="微软雅黑 Light" panose="020B0502040204020203" pitchFamily="34" charset="-122"/>
              <a:ea typeface="微软雅黑 Light" panose="020B0502040204020203" pitchFamily="34" charset="-122"/>
            </a:endParaRPr>
          </a:p>
        </p:txBody>
      </p:sp>
      <p:sp>
        <p:nvSpPr>
          <p:cNvPr id="39" name="椭圆 38"/>
          <p:cNvSpPr/>
          <p:nvPr/>
        </p:nvSpPr>
        <p:spPr>
          <a:xfrm>
            <a:off x="2618105" y="4317365"/>
            <a:ext cx="306070" cy="306070"/>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endParaRPr lang="zh-CN" altLang="en-US" sz="2000">
              <a:latin typeface="微软雅黑 Light" panose="020B0502040204020203" pitchFamily="34" charset="-122"/>
              <a:ea typeface="微软雅黑 Light" panose="020B0502040204020203" pitchFamily="34" charset="-122"/>
            </a:endParaRPr>
          </a:p>
        </p:txBody>
      </p:sp>
      <p:sp>
        <p:nvSpPr>
          <p:cNvPr id="40" name="椭圆 39"/>
          <p:cNvSpPr/>
          <p:nvPr/>
        </p:nvSpPr>
        <p:spPr>
          <a:xfrm>
            <a:off x="7100570" y="3746500"/>
            <a:ext cx="495300" cy="495300"/>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endParaRPr lang="zh-CN" altLang="en-US" sz="2000">
              <a:latin typeface="微软雅黑 Light" panose="020B0502040204020203" pitchFamily="34" charset="-122"/>
              <a:ea typeface="微软雅黑 Light" panose="020B0502040204020203" pitchFamily="34" charset="-122"/>
            </a:endParaRPr>
          </a:p>
        </p:txBody>
      </p:sp>
      <p:sp>
        <p:nvSpPr>
          <p:cNvPr id="41" name="椭圆 40"/>
          <p:cNvSpPr/>
          <p:nvPr/>
        </p:nvSpPr>
        <p:spPr>
          <a:xfrm>
            <a:off x="9413240" y="3854450"/>
            <a:ext cx="351790" cy="351790"/>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endParaRPr lang="zh-CN" altLang="en-US" sz="2000">
              <a:latin typeface="微软雅黑 Light" panose="020B0502040204020203" pitchFamily="34" charset="-122"/>
              <a:ea typeface="微软雅黑 Light" panose="020B0502040204020203" pitchFamily="34" charset="-122"/>
            </a:endParaRPr>
          </a:p>
        </p:txBody>
      </p:sp>
      <p:sp>
        <p:nvSpPr>
          <p:cNvPr id="42" name="椭圆 41"/>
          <p:cNvSpPr/>
          <p:nvPr/>
        </p:nvSpPr>
        <p:spPr>
          <a:xfrm>
            <a:off x="5344160" y="5158105"/>
            <a:ext cx="495935" cy="495935"/>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endParaRPr lang="zh-CN" altLang="en-US" sz="2000">
              <a:latin typeface="微软雅黑 Light" panose="020B0502040204020203" pitchFamily="34" charset="-122"/>
              <a:ea typeface="微软雅黑 Light" panose="020B0502040204020203" pitchFamily="34" charset="-122"/>
            </a:endParaRPr>
          </a:p>
        </p:txBody>
      </p:sp>
      <p:sp>
        <p:nvSpPr>
          <p:cNvPr id="43" name="椭圆 42"/>
          <p:cNvSpPr/>
          <p:nvPr/>
        </p:nvSpPr>
        <p:spPr>
          <a:xfrm>
            <a:off x="1125220" y="4820285"/>
            <a:ext cx="337820" cy="337820"/>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endParaRPr lang="zh-CN" altLang="en-US" sz="2000">
              <a:latin typeface="微软雅黑 Light" panose="020B0502040204020203" pitchFamily="34" charset="-122"/>
              <a:ea typeface="微软雅黑 Light" panose="020B0502040204020203" pitchFamily="34" charset="-122"/>
            </a:endParaRPr>
          </a:p>
        </p:txBody>
      </p:sp>
      <p:sp>
        <p:nvSpPr>
          <p:cNvPr id="44" name="椭圆 43"/>
          <p:cNvSpPr/>
          <p:nvPr/>
        </p:nvSpPr>
        <p:spPr>
          <a:xfrm>
            <a:off x="8623300" y="3249295"/>
            <a:ext cx="274320" cy="274320"/>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endParaRPr lang="zh-CN" altLang="en-US" sz="2000">
              <a:latin typeface="微软雅黑 Light" panose="020B0502040204020203" pitchFamily="34" charset="-122"/>
              <a:ea typeface="微软雅黑 Light" panose="020B0502040204020203" pitchFamily="34" charset="-122"/>
            </a:endParaRPr>
          </a:p>
        </p:txBody>
      </p:sp>
      <p:sp>
        <p:nvSpPr>
          <p:cNvPr id="45" name="椭圆 44"/>
          <p:cNvSpPr/>
          <p:nvPr/>
        </p:nvSpPr>
        <p:spPr>
          <a:xfrm>
            <a:off x="8127365" y="4737100"/>
            <a:ext cx="421005" cy="421005"/>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endParaRPr lang="zh-CN" altLang="en-US" sz="2000">
              <a:latin typeface="微软雅黑 Light" panose="020B0502040204020203" pitchFamily="34" charset="-122"/>
              <a:ea typeface="微软雅黑 Light" panose="020B0502040204020203" pitchFamily="34" charset="-122"/>
            </a:endParaRPr>
          </a:p>
        </p:txBody>
      </p:sp>
      <p:sp>
        <p:nvSpPr>
          <p:cNvPr id="46" name="椭圆 45"/>
          <p:cNvSpPr/>
          <p:nvPr/>
        </p:nvSpPr>
        <p:spPr>
          <a:xfrm>
            <a:off x="10664825" y="4028440"/>
            <a:ext cx="671830" cy="671830"/>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endParaRPr lang="zh-CN" altLang="en-US" sz="2000">
              <a:latin typeface="微软雅黑 Light" panose="020B0502040204020203" pitchFamily="34" charset="-122"/>
              <a:ea typeface="微软雅黑 Light" panose="020B0502040204020203" pitchFamily="34" charset="-122"/>
            </a:endParaRPr>
          </a:p>
        </p:txBody>
      </p:sp>
      <p:sp>
        <p:nvSpPr>
          <p:cNvPr id="47" name="椭圆 46"/>
          <p:cNvSpPr/>
          <p:nvPr/>
        </p:nvSpPr>
        <p:spPr>
          <a:xfrm>
            <a:off x="9519920" y="4930140"/>
            <a:ext cx="409575" cy="409575"/>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endParaRPr lang="zh-CN" altLang="en-US" sz="2000">
              <a:latin typeface="微软雅黑 Light" panose="020B0502040204020203" pitchFamily="34" charset="-122"/>
              <a:ea typeface="微软雅黑 Light" panose="020B0502040204020203" pitchFamily="34" charset="-122"/>
            </a:endParaRPr>
          </a:p>
        </p:txBody>
      </p:sp>
      <p:sp>
        <p:nvSpPr>
          <p:cNvPr id="48" name="椭圆 47"/>
          <p:cNvSpPr/>
          <p:nvPr/>
        </p:nvSpPr>
        <p:spPr>
          <a:xfrm>
            <a:off x="6604635" y="4817110"/>
            <a:ext cx="207010" cy="207010"/>
          </a:xfrm>
          <a:prstGeom prst="ellipse">
            <a:avLst/>
          </a:prstGeom>
          <a:noFill/>
          <a:ln w="38100">
            <a:solidFill>
              <a:srgbClr val="F15B21"/>
            </a:solidFill>
          </a:ln>
          <a:extLst>
            <a:ext uri="{909E8E84-426E-40DD-AFC4-6F175D3DCCD1}">
              <a14:hiddenFill xmlns:a14="http://schemas.microsoft.com/office/drawing/2010/main">
                <a:solidFill>
                  <a:schemeClr val="accent1"/>
                </a:solidFill>
              </a14:hiddenFill>
            </a:ext>
          </a:extLst>
        </p:spPr>
        <p:txBody>
          <a:bodyPr vert="horz" wrap="square" lIns="0" tIns="0" rIns="36195" bIns="0" numCol="1" anchor="ctr" anchorCtr="1" compatLnSpc="1"/>
          <a:p>
            <a:pPr algn="ctr"/>
            <a:endParaRPr lang="zh-CN" altLang="en-US" sz="2000">
              <a:latin typeface="微软雅黑 Light" panose="020B0502040204020203" pitchFamily="34" charset="-122"/>
              <a:ea typeface="微软雅黑 Light" panose="020B0502040204020203" pitchFamily="34" charset="-122"/>
            </a:endParaRPr>
          </a:p>
        </p:txBody>
      </p:sp>
      <p:sp>
        <p:nvSpPr>
          <p:cNvPr id="51" name="矩形 50"/>
          <p:cNvSpPr/>
          <p:nvPr/>
        </p:nvSpPr>
        <p:spPr>
          <a:xfrm>
            <a:off x="1602113" y="5654192"/>
            <a:ext cx="9002395" cy="460375"/>
          </a:xfrm>
          <a:prstGeom prst="rect">
            <a:avLst/>
          </a:prstGeom>
        </p:spPr>
        <p:txBody>
          <a:bodyPr wrap="none">
            <a:spAutoFit/>
          </a:bodyPr>
          <a:p>
            <a:pPr algn="l"/>
            <a:r>
              <a:rPr lang="zh-CN" altLang="en-US" sz="2400" b="1" dirty="0">
                <a:solidFill>
                  <a:schemeClr val="bg1"/>
                </a:solidFill>
                <a:latin typeface="微软雅黑 Light" panose="020B0502040204020203" pitchFamily="34" charset="-122"/>
                <a:ea typeface="微软雅黑 Light" panose="020B0502040204020203" pitchFamily="34" charset="-122"/>
              </a:rPr>
              <a:t>我们</a:t>
            </a:r>
            <a:r>
              <a:rPr lang="en-US" altLang="zh-CN" sz="2400" b="1" dirty="0">
                <a:solidFill>
                  <a:schemeClr val="bg1"/>
                </a:solidFill>
                <a:latin typeface="微软雅黑 Light" panose="020B0502040204020203" pitchFamily="34" charset="-122"/>
                <a:ea typeface="微软雅黑 Light" panose="020B0502040204020203" pitchFamily="34" charset="-122"/>
              </a:rPr>
              <a:t>需要像web门户这样的工具来方便高效地访问和使用HPC资源</a:t>
            </a:r>
            <a:endParaRPr lang="en-US" altLang="zh-CN" sz="2400" b="1" dirty="0">
              <a:solidFill>
                <a:schemeClr val="bg1"/>
              </a:solidFill>
              <a:latin typeface="微软雅黑 Light" panose="020B0502040204020203" pitchFamily="34" charset="-122"/>
              <a:ea typeface="微软雅黑 Light" panose="020B0502040204020203" pitchFamily="34" charset="-122"/>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0000 -0.011111 L 0.000000 -0.024074 L 0.000000 -0.035185 L 0.000000 -0.046296 L 0.000000 -0.057407 L 0.000000 -0.068519 L 0.000000 -0.079630 L 0.000000 -0.090741 L 0.000000 -0.101852 L 0.000000 -0.112963 L -0.002083 -0.101852 L -0.002083 -0.090741 L -0.002083 -0.079630 L -0.002083 -0.068519 L -0.002083 -0.057407 L -0.002083 -0.046296 L -0.002083 -0.035185 L -0.002083 -0.024074 L -0.002083 -0.012963 L -0.002083 -0.001852 L 0.000000 0.000000 Z " pathEditMode="relative" ptsTypes="">
                                      <p:cBhvr>
                                        <p:cTn id="6" dur="8000" fill="hold"/>
                                        <p:tgtEl>
                                          <p:spTgt spid="2"/>
                                        </p:tgtEl>
                                        <p:attrNameLst>
                                          <p:attrName>ppt_x</p:attrName>
                                          <p:attrName>ppt_y</p:attrName>
                                        </p:attrNameLst>
                                      </p:cBhvr>
                                    </p:animMotion>
                                  </p:childTnLst>
                                </p:cTn>
                              </p:par>
                              <p:par>
                                <p:cTn id="7"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0000 0.011111 L 0.000000 0.022222 L 0.000000 0.033333 L 0.001042 0.046296 L 0.001042 0.057407 L 0.001042 0.068519 L 0.001042 0.079630 L 0.001042 0.092593 L 0.001042 0.103704 L 0.002083 0.092593 L 0.002083 0.081481 L 0.002083 0.070370 L 0.002083 0.059259 L 0.002083 0.048148 L 0.002083 0.037037 L 0.002083 0.025926 L 0.002083 0.014815 L 0.002083 0.003704 L 0.002083 -0.007407 " pathEditMode="relative" ptsTypes="">
                                      <p:cBhvr>
                                        <p:cTn id="8" dur="7000" fill="hold"/>
                                        <p:tgtEl>
                                          <p:spTgt spid="3"/>
                                        </p:tgtEl>
                                        <p:attrNameLst>
                                          <p:attrName>ppt_x</p:attrName>
                                          <p:attrName>ppt_y</p:attrName>
                                        </p:attrNameLst>
                                      </p:cBhvr>
                                    </p:animMotion>
                                  </p:childTnLst>
                                </p:cTn>
                              </p:par>
                              <p:par>
                                <p:cTn id="9"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0000 -0.011111 L 0.000000 -0.022222 L 0.000000 -0.033333 L 0.000000 -0.044444 L 0.000000 -0.055556 L 0.000000 -0.066667 L 0.000000 -0.077778 L 0.000000 -0.088889 L 0.000000 -0.100000 L 0.000000 -0.111111 L 0.000000 -0.100000 L 0.000000 -0.088889 L -0.001042 -0.077778 L -0.001042 -0.066667 L -0.001042 -0.055556 L -0.001042 -0.044444 L -0.001042 -0.033333 L -0.001042 -0.022222 L -0.001042 -0.011111 L -0.001042 0.000000 L 0.000000 0.000000 Z " pathEditMode="relative" ptsTypes="">
                                      <p:cBhvr>
                                        <p:cTn id="10" dur="5000" fill="hold"/>
                                        <p:tgtEl>
                                          <p:spTgt spid="7"/>
                                        </p:tgtEl>
                                        <p:attrNameLst>
                                          <p:attrName>ppt_x</p:attrName>
                                          <p:attrName>ppt_y</p:attrName>
                                        </p:attrNameLst>
                                      </p:cBhvr>
                                    </p:animMotion>
                                  </p:childTnLst>
                                </p:cTn>
                              </p:par>
                              <p:par>
                                <p:cTn id="11"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1042 0.011111 L 0.001042 0.022222 L 0.000000 0.033333 L 0.000000 0.044444 L 0.000000 0.055556 L 0.000000 0.066667 L 0.000000 0.077778 L 0.000000 0.066667 L 0.000000 0.055556 L 0.000000 0.044444 L -0.001042 0.033333 L -0.001042 0.022222 L -0.001042 0.011111 " pathEditMode="relative" ptsTypes="">
                                      <p:cBhvr>
                                        <p:cTn id="12" dur="6000" fill="hold"/>
                                        <p:tgtEl>
                                          <p:spTgt spid="8"/>
                                        </p:tgtEl>
                                        <p:attrNameLst>
                                          <p:attrName>ppt_x</p:attrName>
                                          <p:attrName>ppt_y</p:attrName>
                                        </p:attrNameLst>
                                      </p:cBhvr>
                                    </p:animMotion>
                                  </p:childTnLst>
                                </p:cTn>
                              </p:par>
                              <p:par>
                                <p:cTn id="13"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0000 0.011111 L 0.000000 0.022222 L 0.001042 0.033333 L 0.001042 0.022222 L 0.000000 0.011111 L 0.000000 0.000000 L 0.000000 0.000000 Z " pathEditMode="relative" ptsTypes="">
                                      <p:cBhvr>
                                        <p:cTn id="14" dur="7500" fill="hold"/>
                                        <p:tgtEl>
                                          <p:spTgt spid="14"/>
                                        </p:tgtEl>
                                        <p:attrNameLst>
                                          <p:attrName>ppt_x</p:attrName>
                                          <p:attrName>ppt_y</p:attrName>
                                        </p:attrNameLst>
                                      </p:cBhvr>
                                    </p:animMotion>
                                  </p:childTnLst>
                                </p:cTn>
                              </p:par>
                              <p:par>
                                <p:cTn id="15"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0000 -0.011111 L 0.000000 -0.022222 L 0.000000 -0.033333 L 0.000000 -0.044444 L -0.002083 -0.033333 L 0.000000 -0.022222 L 0.001042 -0.011111 L 0.001042 0.000000 " pathEditMode="relative" ptsTypes="">
                                      <p:cBhvr>
                                        <p:cTn id="16" dur="10000" fill="hold"/>
                                        <p:tgtEl>
                                          <p:spTgt spid="29"/>
                                        </p:tgtEl>
                                        <p:attrNameLst>
                                          <p:attrName>ppt_x</p:attrName>
                                          <p:attrName>ppt_y</p:attrName>
                                        </p:attrNameLst>
                                      </p:cBhvr>
                                    </p:animMotion>
                                  </p:childTnLst>
                                </p:cTn>
                              </p:par>
                              <p:par>
                                <p:cTn id="17"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0000 -0.011111 L 0.000000 -0.022222 L 0.000000 -0.033333 L 0.000000 -0.044444 L 0.000000 -0.059259 L -0.001042 -0.070370 L -0.002083 -0.081481 L -0.002083 -0.092593 L -0.003125 -0.103704 L -0.003125 -0.114815 L -0.002083 -0.125926 L -0.002083 -0.137037 L -0.001042 -0.148148 L -0.001042 -0.159259 L -0.001042 -0.148148 L -0.001042 -0.137037 L -0.001042 -0.125926 L -0.001042 -0.114815 L -0.001042 -0.103704 L -0.001042 -0.092593 L -0.001042 -0.081481 L -0.001042 -0.070370 L -0.001042 -0.059259 L -0.001042 -0.048148 L -0.001042 -0.037037 L -0.001042 -0.025926 L -0.001042 -0.014815 L -0.001042 -0.003704 L 0.000000 0.000000 Z " pathEditMode="relative" ptsTypes="">
                                      <p:cBhvr>
                                        <p:cTn id="18" dur="5000" fill="hold"/>
                                        <p:tgtEl>
                                          <p:spTgt spid="30"/>
                                        </p:tgtEl>
                                        <p:attrNameLst>
                                          <p:attrName>ppt_x</p:attrName>
                                          <p:attrName>ppt_y</p:attrName>
                                        </p:attrNameLst>
                                      </p:cBhvr>
                                    </p:animMotion>
                                  </p:childTnLst>
                                </p:cTn>
                              </p:par>
                              <p:par>
                                <p:cTn id="19"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0000 -0.011111 L 0.000000 -0.022222 L 0.000000 -0.033333 L 0.000000 -0.044444 L 0.000000 -0.055556 L 0.000000 -0.066667 L 0.000000 -0.077778 L 0.000000 -0.066667 L 0.000000 -0.055556 L -0.001042 -0.044444 L -0.003125 -0.033333 L -0.003125 -0.022222 L -0.003125 -0.011111 L -0.003125 0.000000 L 0.000000 0.000000 Z " pathEditMode="relative" ptsTypes="">
                                      <p:cBhvr>
                                        <p:cTn id="20" dur="9000" fill="hold"/>
                                        <p:tgtEl>
                                          <p:spTgt spid="31"/>
                                        </p:tgtEl>
                                        <p:attrNameLst>
                                          <p:attrName>ppt_x</p:attrName>
                                          <p:attrName>ppt_y</p:attrName>
                                        </p:attrNameLst>
                                      </p:cBhvr>
                                    </p:animMotion>
                                  </p:childTnLst>
                                </p:cTn>
                              </p:par>
                              <p:par>
                                <p:cTn id="21"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0000 0.011111 L 0.000000 0.022222 L 0.000000 0.033333 L 0.000000 0.044444 L 0.000000 0.055556 L 0.000000 0.044444 L 0.000000 0.033333 L 0.000000 0.022222 L 0.000000 0.011111 L 0.000000 0.000000 Z " pathEditMode="relative" ptsTypes="">
                                      <p:cBhvr>
                                        <p:cTn id="22" dur="6000" fill="hold"/>
                                        <p:tgtEl>
                                          <p:spTgt spid="32"/>
                                        </p:tgtEl>
                                        <p:attrNameLst>
                                          <p:attrName>ppt_x</p:attrName>
                                          <p:attrName>ppt_y</p:attrName>
                                        </p:attrNameLst>
                                      </p:cBhvr>
                                    </p:animMotion>
                                  </p:childTnLst>
                                </p:cTn>
                              </p:par>
                              <p:par>
                                <p:cTn id="23"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1042 0.011111 L -0.001042 0.022222 L -0.001042 0.033333 L -0.001042 0.044444 L -0.001042 0.055556 L -0.001042 0.066667 L -0.001042 0.077778 L -0.002083 0.088889 L -0.003125 0.077778 L -0.003125 0.066667 L -0.003125 0.055556 L -0.003125 0.044444 L -0.003125 0.033333 L -0.003125 0.022222 L -0.003125 0.011111 " pathEditMode="relative" ptsTypes="">
                                      <p:cBhvr>
                                        <p:cTn id="24" dur="8000" fill="hold"/>
                                        <p:tgtEl>
                                          <p:spTgt spid="33"/>
                                        </p:tgtEl>
                                        <p:attrNameLst>
                                          <p:attrName>ppt_x</p:attrName>
                                          <p:attrName>ppt_y</p:attrName>
                                        </p:attrNameLst>
                                      </p:cBhvr>
                                    </p:animMotion>
                                  </p:childTnLst>
                                </p:cTn>
                              </p:par>
                              <p:par>
                                <p:cTn id="25"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0000 -0.011111 L 0.000000 -0.022222 L 0.000000 -0.033333 L 0.000000 -0.044444 L 0.000000 -0.055556 L 0.000000 -0.066667 L 0.000000 -0.055556 L 0.000000 -0.044444 L 0.000000 -0.033333 L 0.000000 -0.022222 L 0.000000 -0.011111 L 0.000000 0.000000 L 0.000000 0.011111 L -0.001042 0.022222 L -0.002083 0.033333 L -0.002083 0.044444 L -0.002083 0.055556 L -0.003125 0.066667 L -0.003125 0.077778 L -0.003125 0.088889 L -0.004167 0.077778 L -0.004167 0.066667 L -0.004167 0.055556 L -0.004167 0.044444 L -0.004167 0.033333 L -0.003125 0.022222 L -0.002083 0.011111 L 0.000000 0.000000 Z " pathEditMode="relative" ptsTypes="">
                                      <p:cBhvr>
                                        <p:cTn id="26" dur="11000" fill="hold"/>
                                        <p:tgtEl>
                                          <p:spTgt spid="34"/>
                                        </p:tgtEl>
                                        <p:attrNameLst>
                                          <p:attrName>ppt_x</p:attrName>
                                          <p:attrName>ppt_y</p:attrName>
                                        </p:attrNameLst>
                                      </p:cBhvr>
                                    </p:animMotion>
                                  </p:childTnLst>
                                </p:cTn>
                              </p:par>
                              <p:par>
                                <p:cTn id="27"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5208 -0.011111 L 0.008333 -0.022222 L 0.012500 -0.033333 L 0.015625 -0.044444 L 0.019792 -0.055556 L 0.025000 -0.066667 L 0.030208 -0.077778 L 0.023958 -0.066667 L 0.020833 -0.055556 L 0.016667 -0.044444 L 0.012500 -0.033333 L 0.008333 -0.022222 L 0.005208 -0.011111 L 0.001042 0.000000 L 0.000000 0.000000 Z " pathEditMode="relative" ptsTypes="">
                                      <p:cBhvr>
                                        <p:cTn id="28" dur="5500" fill="hold"/>
                                        <p:tgtEl>
                                          <p:spTgt spid="35"/>
                                        </p:tgtEl>
                                        <p:attrNameLst>
                                          <p:attrName>ppt_x</p:attrName>
                                          <p:attrName>ppt_y</p:attrName>
                                        </p:attrNameLst>
                                      </p:cBhvr>
                                    </p:animMotion>
                                  </p:childTnLst>
                                </p:cTn>
                              </p:par>
                              <p:par>
                                <p:cTn id="29"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0000 0.011111 L 0.001042 0.022222 L 0.001042 0.011111 L 0.001042 0.000000 L 0.000000 0.000000 Z " pathEditMode="relative" ptsTypes="">
                                      <p:cBhvr>
                                        <p:cTn id="30" dur="7000" fill="hold"/>
                                        <p:tgtEl>
                                          <p:spTgt spid="36"/>
                                        </p:tgtEl>
                                        <p:attrNameLst>
                                          <p:attrName>ppt_x</p:attrName>
                                          <p:attrName>ppt_y</p:attrName>
                                        </p:attrNameLst>
                                      </p:cBhvr>
                                    </p:animMotion>
                                  </p:childTnLst>
                                </p:cTn>
                              </p:par>
                              <p:par>
                                <p:cTn id="31"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1042 -0.011111 L 0.001042 -0.022222 L 0.001042 -0.011111 L 0.001042 0.000000 L 0.000000 0.000000 Z " pathEditMode="relative" ptsTypes="">
                                      <p:cBhvr>
                                        <p:cTn id="32" dur="6000" fill="hold"/>
                                        <p:tgtEl>
                                          <p:spTgt spid="43"/>
                                        </p:tgtEl>
                                        <p:attrNameLst>
                                          <p:attrName>ppt_x</p:attrName>
                                          <p:attrName>ppt_y</p:attrName>
                                        </p:attrNameLst>
                                      </p:cBhvr>
                                    </p:animMotion>
                                  </p:childTnLst>
                                </p:cTn>
                              </p:par>
                              <p:par>
                                <p:cTn id="33"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0000 0.011111 L 0.000000 0.022222 L 0.001042 0.033333 L 0.001042 0.044444 L 0.001042 0.033333 L 0.001042 0.022222 L -0.001042 0.011111 " pathEditMode="relative" ptsTypes="">
                                      <p:cBhvr>
                                        <p:cTn id="34" dur="5500" fill="hold"/>
                                        <p:tgtEl>
                                          <p:spTgt spid="39"/>
                                        </p:tgtEl>
                                        <p:attrNameLst>
                                          <p:attrName>ppt_x</p:attrName>
                                          <p:attrName>ppt_y</p:attrName>
                                        </p:attrNameLst>
                                      </p:cBhvr>
                                    </p:animMotion>
                                  </p:childTnLst>
                                </p:cTn>
                              </p:par>
                              <p:par>
                                <p:cTn id="35"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0000 -0.011111 L 0.000000 -0.022222 L 0.000000 -0.033333 L -0.001042 -0.044444 L -0.003125 -0.055556 L -0.002083 -0.044444 L 0.000000 -0.033333 L 0.000000 -0.022222 L 0.000000 -0.011111 " pathEditMode="relative" ptsTypes="">
                                      <p:cBhvr>
                                        <p:cTn id="36" dur="4500" fill="hold"/>
                                        <p:tgtEl>
                                          <p:spTgt spid="38"/>
                                        </p:tgtEl>
                                        <p:attrNameLst>
                                          <p:attrName>ppt_x</p:attrName>
                                          <p:attrName>ppt_y</p:attrName>
                                        </p:attrNameLst>
                                      </p:cBhvr>
                                    </p:animMotion>
                                  </p:childTnLst>
                                </p:cTn>
                              </p:par>
                              <p:par>
                                <p:cTn id="37"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0000 0.012963 L 0.001042 0.024074 L 0.001042 0.035185 L 0.001042 0.046296 L 0.001042 0.057407 L 0.001042 0.068519 L 0.001042 0.079630 L 0.001042 0.090741 L 0.001042 0.079630 L 0.001042 0.068519 L 0.001042 0.057407 L 0.001042 0.046296 L 0.001042 0.035185 L 0.001042 0.024074 L -0.001042 0.012963 " pathEditMode="relative" ptsTypes="">
                                      <p:cBhvr>
                                        <p:cTn id="38" dur="6500" fill="hold"/>
                                        <p:tgtEl>
                                          <p:spTgt spid="37"/>
                                        </p:tgtEl>
                                        <p:attrNameLst>
                                          <p:attrName>ppt_x</p:attrName>
                                          <p:attrName>ppt_y</p:attrName>
                                        </p:attrNameLst>
                                      </p:cBhvr>
                                    </p:animMotion>
                                  </p:childTnLst>
                                </p:cTn>
                              </p:par>
                              <p:par>
                                <p:cTn id="39"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0000 -0.011111 L 0.000000 -0.022222 L 0.000000 -0.033333 L 0.000000 -0.044444 L 0.000000 -0.055556 L 0.001042 -0.066667 L 0.003125 -0.077778 L 0.003125 -0.066667 L 0.003125 -0.055556 L 0.002083 -0.042593 L 0.001042 -0.031481 L 0.000000 -0.020370 L 0.000000 -0.009259 L 0.000000 0.000000 Z " pathEditMode="relative" ptsTypes="">
                                      <p:cBhvr>
                                        <p:cTn id="40" dur="6000" fill="hold"/>
                                        <p:tgtEl>
                                          <p:spTgt spid="42"/>
                                        </p:tgtEl>
                                        <p:attrNameLst>
                                          <p:attrName>ppt_x</p:attrName>
                                          <p:attrName>ppt_y</p:attrName>
                                        </p:attrNameLst>
                                      </p:cBhvr>
                                    </p:animMotion>
                                  </p:childTnLst>
                                </p:cTn>
                              </p:par>
                              <p:par>
                                <p:cTn id="41"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0000 -0.011111 L 0.000000 -0.022222 L 0.000000 -0.033333 L 0.000000 -0.022222 L 0.000000 -0.011111 " pathEditMode="relative" ptsTypes="">
                                      <p:cBhvr>
                                        <p:cTn id="42" dur="5700" fill="hold"/>
                                        <p:tgtEl>
                                          <p:spTgt spid="48"/>
                                        </p:tgtEl>
                                        <p:attrNameLst>
                                          <p:attrName>ppt_x</p:attrName>
                                          <p:attrName>ppt_y</p:attrName>
                                        </p:attrNameLst>
                                      </p:cBhvr>
                                    </p:animMotion>
                                  </p:childTnLst>
                                </p:cTn>
                              </p:par>
                              <p:par>
                                <p:cTn id="43"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5208 -0.011111 L 0.011458 -0.020370 L 0.015625 -0.031481 L 0.009375 -0.025926 L 0.005208 -0.014815 L -0.001042 -0.005556 L 0.000000 0.000000 Z " pathEditMode="relative" ptsTypes="">
                                      <p:cBhvr>
                                        <p:cTn id="44" dur="8200" fill="hold"/>
                                        <p:tgtEl>
                                          <p:spTgt spid="40"/>
                                        </p:tgtEl>
                                        <p:attrNameLst>
                                          <p:attrName>ppt_x</p:attrName>
                                          <p:attrName>ppt_y</p:attrName>
                                        </p:attrNameLst>
                                      </p:cBhvr>
                                    </p:animMotion>
                                  </p:childTnLst>
                                </p:cTn>
                              </p:par>
                              <p:par>
                                <p:cTn id="45"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6250 -0.003704 L -0.012500 -0.009259 L -0.022917 -0.018519 L -0.029167 -0.022222 L -0.022917 -0.016667 L -0.016667 -0.009259 L -0.010417 -0.009259 L -0.004167 -0.009259 L 0.000000 0.000000 Z " pathEditMode="relative" ptsTypes="">
                                      <p:cBhvr>
                                        <p:cTn id="46" dur="7500" fill="hold"/>
                                        <p:tgtEl>
                                          <p:spTgt spid="44"/>
                                        </p:tgtEl>
                                        <p:attrNameLst>
                                          <p:attrName>ppt_x</p:attrName>
                                          <p:attrName>ppt_y</p:attrName>
                                        </p:attrNameLst>
                                      </p:cBhvr>
                                    </p:animMotion>
                                  </p:childTnLst>
                                </p:cTn>
                              </p:par>
                              <p:par>
                                <p:cTn id="47"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6250 -0.007407 L 0.009375 -0.018519 L 0.013542 -0.029630 L 0.017708 -0.040741 L 0.020833 -0.051852 L 0.016667 -0.040741 L 0.012500 -0.029630 L 0.009375 -0.016667 L 0.006250 -0.005556 L 0.000000 0.000000 Z " pathEditMode="relative" ptsTypes="">
                                      <p:cBhvr>
                                        <p:cTn id="48" dur="7000" fill="hold"/>
                                        <p:tgtEl>
                                          <p:spTgt spid="45"/>
                                        </p:tgtEl>
                                        <p:attrNameLst>
                                          <p:attrName>ppt_x</p:attrName>
                                          <p:attrName>ppt_y</p:attrName>
                                        </p:attrNameLst>
                                      </p:cBhvr>
                                    </p:animMotion>
                                  </p:childTnLst>
                                </p:cTn>
                              </p:par>
                              <p:par>
                                <p:cTn id="49"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0000 -0.016667 L 0.001042 -0.029630 L 0.002083 -0.040741 L 0.002083 -0.051852 L 0.002083 -0.040741 L 0.001042 -0.029630 L 0.000000 -0.018519 L -0.003125 -0.007407 L -0.005208 0.003704 " pathEditMode="relative" ptsTypes="">
                                      <p:cBhvr>
                                        <p:cTn id="50" dur="6200" fill="hold"/>
                                        <p:tgtEl>
                                          <p:spTgt spid="41"/>
                                        </p:tgtEl>
                                        <p:attrNameLst>
                                          <p:attrName>ppt_x</p:attrName>
                                          <p:attrName>ppt_y</p:attrName>
                                        </p:attrNameLst>
                                      </p:cBhvr>
                                    </p:animMotion>
                                  </p:childTnLst>
                                </p:cTn>
                              </p:par>
                              <p:par>
                                <p:cTn id="51"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0000 -0.011111 L 0.003125 -0.022222 L 0.006250 -0.033333 L 0.008333 -0.044444 L 0.011458 -0.055556 L 0.013542 -0.066667 L 0.009375 -0.055556 L 0.006250 -0.044444 L 0.005208 -0.033333 L 0.005208 -0.022222 L 0.004167 -0.011111 L 0.003125 0.000000 " pathEditMode="relative" ptsTypes="">
                                      <p:cBhvr>
                                        <p:cTn id="52" dur="4300" fill="hold"/>
                                        <p:tgtEl>
                                          <p:spTgt spid="47"/>
                                        </p:tgtEl>
                                        <p:attrNameLst>
                                          <p:attrName>ppt_x</p:attrName>
                                          <p:attrName>ppt_y</p:attrName>
                                        </p:attrNameLst>
                                      </p:cBhvr>
                                    </p:animMotion>
                                  </p:childTnLst>
                                </p:cTn>
                              </p:par>
                              <p:par>
                                <p:cTn id="53" presetID="0" presetClass="path" presetSubtype="0" repeatCount="indefinite" accel="50000" decel="50000" fill="hold" grpId="0" nodeType="withEffect">
                                  <p:stCondLst>
                                    <p:cond delay="0"/>
                                  </p:stCondLst>
                                  <p:endCondLst>
                                    <p:cond evt="onNext">
                                      <p:tgtEl>
                                        <p:sldTgt/>
                                      </p:tgtEl>
                                    </p:cond>
                                  </p:endCondLst>
                                  <p:childTnLst>
                                    <p:animMotion origin="layout" path="M 0.000000 0.000000 L 0.001042 -0.011111 L 0.006250 -0.022222 L 0.009375 -0.035185 L 0.010417 -0.050000 L 0.011458 -0.061111 L 0.013542 -0.072222 L 0.014583 -0.083333 L 0.017708 -0.094444 L 0.018750 -0.105556 L 0.018750 -0.092593 L 0.017708 -0.081481 L 0.015625 -0.070370 L 0.012500 -0.059259 L 0.009375 -0.048148 L 0.006250 -0.037037 L 0.003125 -0.025926 L 0.001042 -0.014815 L 0.000000 -0.003704 L 0.000000 0.000000 Z " pathEditMode="relative" ptsTypes="">
                                      <p:cBhvr>
                                        <p:cTn id="54" dur="5000" fill="hold"/>
                                        <p:tgtEl>
                                          <p:spTgt spid="46"/>
                                        </p:tgtEl>
                                        <p:attrNameLst>
                                          <p:attrName>ppt_x</p:attrName>
                                          <p:attrName>ppt_y</p:attrName>
                                        </p:attrNameLst>
                                      </p:cBhvr>
                                    </p:animMotion>
                                  </p:childTnLst>
                                </p:cTn>
                              </p:par>
                              <p:par>
                                <p:cTn id="55" presetID="10" presetClass="entr" presetSubtype="0" fill="hold" grpId="0" nodeType="withEffect">
                                  <p:stCondLst>
                                    <p:cond delay="0"/>
                                  </p:stCondLst>
                                  <p:childTnLst>
                                    <p:set>
                                      <p:cBhvr>
                                        <p:cTn id="56" dur="1" fill="hold">
                                          <p:stCondLst>
                                            <p:cond delay="0"/>
                                          </p:stCondLst>
                                        </p:cTn>
                                        <p:tgtEl>
                                          <p:spTgt spid="51"/>
                                        </p:tgtEl>
                                        <p:attrNameLst>
                                          <p:attrName>style.visibility</p:attrName>
                                        </p:attrNameLst>
                                      </p:cBhvr>
                                      <p:to>
                                        <p:strVal val="visible"/>
                                      </p:to>
                                    </p:set>
                                    <p:animEffect transition="in" filter="fade">
                                      <p:cBhvr>
                                        <p:cTn id="57"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bldLvl="0" animBg="1"/>
      <p:bldP spid="8" grpId="0" bldLvl="0" animBg="1"/>
      <p:bldP spid="14" grpId="0" animBg="1"/>
      <p:bldP spid="29" grpId="0" bldLvl="0" animBg="1"/>
      <p:bldP spid="30" grpId="0" animBg="1"/>
      <p:bldP spid="31" grpId="0" bldLvl="0" animBg="1"/>
      <p:bldP spid="32" grpId="0" animBg="1"/>
      <p:bldP spid="33" grpId="0" bldLvl="0" animBg="1"/>
      <p:bldP spid="34" grpId="0" bldLvl="0" animBg="1"/>
      <p:bldP spid="35" grpId="0" animBg="1"/>
      <p:bldP spid="36" grpId="0" bldLvl="0" animBg="1"/>
      <p:bldP spid="43" grpId="0" bldLvl="0" animBg="1"/>
      <p:bldP spid="39" grpId="0" bldLvl="0" animBg="1"/>
      <p:bldP spid="38" grpId="0" bldLvl="0" animBg="1"/>
      <p:bldP spid="37" grpId="0" bldLvl="0" animBg="1"/>
      <p:bldP spid="42" grpId="0" bldLvl="0" animBg="1"/>
      <p:bldP spid="48" grpId="0" bldLvl="0" animBg="1"/>
      <p:bldP spid="40" grpId="0" bldLvl="0" animBg="1"/>
      <p:bldP spid="44" grpId="0" bldLvl="0" animBg="1"/>
      <p:bldP spid="45" grpId="0" bldLvl="0" animBg="1"/>
      <p:bldP spid="41" grpId="0" bldLvl="0" animBg="1"/>
      <p:bldP spid="47" grpId="0" bldLvl="0" animBg="1"/>
      <p:bldP spid="46" grpId="0" bldLvl="0" animBg="1"/>
      <p:bldP spid="5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组合 15"/>
          <p:cNvGrpSpPr/>
          <p:nvPr/>
        </p:nvGrpSpPr>
        <p:grpSpPr>
          <a:xfrm>
            <a:off x="1499235" y="662305"/>
            <a:ext cx="3723005" cy="1403350"/>
            <a:chOff x="2117" y="566"/>
            <a:chExt cx="5863" cy="2210"/>
          </a:xfrm>
        </p:grpSpPr>
        <p:pic>
          <p:nvPicPr>
            <p:cNvPr id="12" name="图片 11"/>
            <p:cNvPicPr>
              <a:picLocks noChangeAspect="1"/>
            </p:cNvPicPr>
            <p:nvPr/>
          </p:nvPicPr>
          <p:blipFill>
            <a:blip r:embed="rId1"/>
            <a:stretch>
              <a:fillRect/>
            </a:stretch>
          </p:blipFill>
          <p:spPr>
            <a:xfrm>
              <a:off x="2117" y="566"/>
              <a:ext cx="2923" cy="2211"/>
            </a:xfrm>
            <a:prstGeom prst="rect">
              <a:avLst/>
            </a:prstGeom>
          </p:spPr>
        </p:pic>
        <p:pic>
          <p:nvPicPr>
            <p:cNvPr id="14" name="图片 13"/>
            <p:cNvPicPr>
              <a:picLocks noChangeAspect="1"/>
            </p:cNvPicPr>
            <p:nvPr/>
          </p:nvPicPr>
          <p:blipFill>
            <a:blip r:embed="rId2"/>
            <a:stretch>
              <a:fillRect/>
            </a:stretch>
          </p:blipFill>
          <p:spPr>
            <a:xfrm>
              <a:off x="5100" y="566"/>
              <a:ext cx="2881" cy="2211"/>
            </a:xfrm>
            <a:prstGeom prst="rect">
              <a:avLst/>
            </a:prstGeom>
          </p:spPr>
        </p:pic>
      </p:grpSp>
      <p:pic>
        <p:nvPicPr>
          <p:cNvPr id="18" name="图片 17" descr="UNICORE-Logo-PPT-300dpi-transparent"/>
          <p:cNvPicPr>
            <a:picLocks noChangeAspect="1"/>
          </p:cNvPicPr>
          <p:nvPr/>
        </p:nvPicPr>
        <p:blipFill>
          <a:blip r:embed="rId3"/>
          <a:stretch>
            <a:fillRect/>
          </a:stretch>
        </p:blipFill>
        <p:spPr>
          <a:xfrm>
            <a:off x="7025005" y="1099185"/>
            <a:ext cx="2538730" cy="530225"/>
          </a:xfrm>
          <a:prstGeom prst="rect">
            <a:avLst/>
          </a:prstGeom>
        </p:spPr>
      </p:pic>
      <p:pic>
        <p:nvPicPr>
          <p:cNvPr id="31" name="图片 30"/>
          <p:cNvPicPr>
            <a:picLocks noChangeAspect="1"/>
          </p:cNvPicPr>
          <p:nvPr/>
        </p:nvPicPr>
        <p:blipFill>
          <a:blip r:embed="rId4"/>
          <a:stretch>
            <a:fillRect/>
          </a:stretch>
        </p:blipFill>
        <p:spPr>
          <a:xfrm>
            <a:off x="1128395" y="2870200"/>
            <a:ext cx="9953625" cy="1113155"/>
          </a:xfrm>
          <a:prstGeom prst="rect">
            <a:avLst/>
          </a:prstGeom>
        </p:spPr>
      </p:pic>
      <p:grpSp>
        <p:nvGrpSpPr>
          <p:cNvPr id="36" name="组合 35"/>
          <p:cNvGrpSpPr/>
          <p:nvPr/>
        </p:nvGrpSpPr>
        <p:grpSpPr>
          <a:xfrm>
            <a:off x="810260" y="4582160"/>
            <a:ext cx="10651490" cy="1552575"/>
            <a:chOff x="1276" y="7936"/>
            <a:chExt cx="16774" cy="2645"/>
          </a:xfrm>
        </p:grpSpPr>
        <p:sp>
          <p:nvSpPr>
            <p:cNvPr id="32" name="矩形 31"/>
            <p:cNvSpPr/>
            <p:nvPr/>
          </p:nvSpPr>
          <p:spPr>
            <a:xfrm>
              <a:off x="1276" y="7936"/>
              <a:ext cx="16774" cy="2645"/>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3" name="椭圆 32"/>
            <p:cNvSpPr/>
            <p:nvPr/>
          </p:nvSpPr>
          <p:spPr>
            <a:xfrm>
              <a:off x="2375" y="8590"/>
              <a:ext cx="419" cy="419"/>
            </a:xfrm>
            <a:prstGeom prst="ellipse">
              <a:avLst/>
            </a:prstGeom>
            <a:gradFill>
              <a:gsLst>
                <a:gs pos="0">
                  <a:schemeClr val="bg1"/>
                </a:gs>
                <a:gs pos="74000">
                  <a:schemeClr val="bg1">
                    <a:lumMod val="95000"/>
                  </a:schemeClr>
                </a:gs>
              </a:gsLst>
              <a:lin ang="5400000" scaled="1"/>
            </a:gra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a:p>
          </p:txBody>
        </p:sp>
        <p:sp>
          <p:nvSpPr>
            <p:cNvPr id="34" name="矩形 33"/>
            <p:cNvSpPr/>
            <p:nvPr/>
          </p:nvSpPr>
          <p:spPr>
            <a:xfrm>
              <a:off x="3017" y="9165"/>
              <a:ext cx="12044" cy="784"/>
            </a:xfrm>
            <a:prstGeom prst="rect">
              <a:avLst/>
            </a:prstGeom>
          </p:spPr>
          <p:txBody>
            <a:bodyPr wrap="square">
              <a:spAutoFit/>
            </a:bodyPr>
            <a:p>
              <a:pPr>
                <a:lnSpc>
                  <a:spcPct val="150000"/>
                </a:lnSpc>
              </a:pPr>
              <a:r>
                <a:rPr lang="zh-CN" altLang="en-US" sz="16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sym typeface="+mn-ea"/>
                </a:rPr>
                <a:t>目的是通过一个简单的web界面访问、使用、监视、管理和控制高性能计算资源。</a:t>
              </a:r>
              <a:endParaRPr lang="zh-CN" altLang="en-US" sz="16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sp>
          <p:nvSpPr>
            <p:cNvPr id="35" name="矩形 34"/>
            <p:cNvSpPr/>
            <p:nvPr/>
          </p:nvSpPr>
          <p:spPr>
            <a:xfrm>
              <a:off x="3017" y="8509"/>
              <a:ext cx="7105" cy="627"/>
            </a:xfrm>
            <a:prstGeom prst="rect">
              <a:avLst/>
            </a:prstGeom>
          </p:spPr>
          <p:txBody>
            <a:bodyPr wrap="square">
              <a:spAutoFit/>
            </a:bodyPr>
            <a:p>
              <a:pPr algn="l"/>
              <a:r>
                <a:rPr lang="zh-CN" altLang="en-US" b="1"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sym typeface="+mn-ea"/>
                </a:rPr>
                <a:t>最早的三个用于超级计算机的web门户项目</a:t>
              </a:r>
              <a:endParaRPr lang="zh-CN" altLang="en-US" b="1"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grpSp>
    </p:spTree>
  </p:cSld>
  <p:clrMapOvr>
    <a:masterClrMapping/>
  </p:clrMapOvr>
  <p:transition spd="slow">
    <p:push dir="d"/>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118235" y="158115"/>
            <a:ext cx="3151131" cy="1368154"/>
            <a:chOff x="2912" y="539"/>
            <a:chExt cx="6101" cy="2649"/>
          </a:xfrm>
        </p:grpSpPr>
        <p:pic>
          <p:nvPicPr>
            <p:cNvPr id="2" name="图片 1"/>
            <p:cNvPicPr>
              <a:picLocks noChangeAspect="1"/>
            </p:cNvPicPr>
            <p:nvPr/>
          </p:nvPicPr>
          <p:blipFill>
            <a:blip r:embed="rId1"/>
            <a:stretch>
              <a:fillRect/>
            </a:stretch>
          </p:blipFill>
          <p:spPr>
            <a:xfrm>
              <a:off x="2912" y="539"/>
              <a:ext cx="2990" cy="2649"/>
            </a:xfrm>
            <a:prstGeom prst="rect">
              <a:avLst/>
            </a:prstGeom>
          </p:spPr>
        </p:pic>
        <p:pic>
          <p:nvPicPr>
            <p:cNvPr id="3" name="图片 2"/>
            <p:cNvPicPr>
              <a:picLocks noChangeAspect="1"/>
            </p:cNvPicPr>
            <p:nvPr/>
          </p:nvPicPr>
          <p:blipFill>
            <a:blip r:embed="rId2"/>
            <a:stretch>
              <a:fillRect/>
            </a:stretch>
          </p:blipFill>
          <p:spPr>
            <a:xfrm>
              <a:off x="6227" y="539"/>
              <a:ext cx="2786" cy="2649"/>
            </a:xfrm>
            <a:prstGeom prst="rect">
              <a:avLst/>
            </a:prstGeom>
          </p:spPr>
        </p:pic>
      </p:grpSp>
      <p:pic>
        <p:nvPicPr>
          <p:cNvPr id="5" name="图片 4"/>
          <p:cNvPicPr>
            <a:picLocks noChangeAspect="1"/>
          </p:cNvPicPr>
          <p:nvPr/>
        </p:nvPicPr>
        <p:blipFill>
          <a:blip r:embed="rId3"/>
          <a:stretch>
            <a:fillRect/>
          </a:stretch>
        </p:blipFill>
        <p:spPr>
          <a:xfrm>
            <a:off x="5810885" y="158750"/>
            <a:ext cx="5274182" cy="1368000"/>
          </a:xfrm>
          <a:prstGeom prst="rect">
            <a:avLst/>
          </a:prstGeom>
        </p:spPr>
      </p:pic>
      <p:pic>
        <p:nvPicPr>
          <p:cNvPr id="6" name="图片 5"/>
          <p:cNvPicPr>
            <a:picLocks noChangeAspect="1"/>
          </p:cNvPicPr>
          <p:nvPr/>
        </p:nvPicPr>
        <p:blipFill>
          <a:blip r:embed="rId4"/>
          <a:stretch>
            <a:fillRect/>
          </a:stretch>
        </p:blipFill>
        <p:spPr>
          <a:xfrm>
            <a:off x="1118235" y="1684655"/>
            <a:ext cx="6424293" cy="1368000"/>
          </a:xfrm>
          <a:prstGeom prst="rect">
            <a:avLst/>
          </a:prstGeom>
        </p:spPr>
      </p:pic>
      <p:pic>
        <p:nvPicPr>
          <p:cNvPr id="8" name="图片 7" descr="NSG_header_logo_v2"/>
          <p:cNvPicPr>
            <a:picLocks noChangeAspect="1"/>
          </p:cNvPicPr>
          <p:nvPr/>
        </p:nvPicPr>
        <p:blipFill>
          <a:blip r:embed="rId5"/>
          <a:stretch>
            <a:fillRect/>
          </a:stretch>
        </p:blipFill>
        <p:spPr>
          <a:xfrm>
            <a:off x="1118235" y="3253105"/>
            <a:ext cx="8008280" cy="1368000"/>
          </a:xfrm>
          <a:prstGeom prst="rect">
            <a:avLst/>
          </a:prstGeom>
        </p:spPr>
      </p:pic>
      <p:pic>
        <p:nvPicPr>
          <p:cNvPr id="9" name="图片 8"/>
          <p:cNvPicPr>
            <a:picLocks noChangeAspect="1"/>
          </p:cNvPicPr>
          <p:nvPr/>
        </p:nvPicPr>
        <p:blipFill>
          <a:blip r:embed="rId6"/>
          <a:stretch>
            <a:fillRect/>
          </a:stretch>
        </p:blipFill>
        <p:spPr>
          <a:xfrm>
            <a:off x="1118235" y="4744085"/>
            <a:ext cx="4052182" cy="1368000"/>
          </a:xfrm>
          <a:prstGeom prst="rect">
            <a:avLst/>
          </a:prstGeom>
        </p:spPr>
      </p:pic>
      <p:pic>
        <p:nvPicPr>
          <p:cNvPr id="10" name="图片 9"/>
          <p:cNvPicPr>
            <a:picLocks noChangeAspect="1"/>
          </p:cNvPicPr>
          <p:nvPr/>
        </p:nvPicPr>
        <p:blipFill>
          <a:blip r:embed="rId7"/>
          <a:stretch>
            <a:fillRect/>
          </a:stretch>
        </p:blipFill>
        <p:spPr>
          <a:xfrm>
            <a:off x="6139815" y="4744085"/>
            <a:ext cx="1945237" cy="1368000"/>
          </a:xfrm>
          <a:prstGeom prst="rect">
            <a:avLst/>
          </a:prstGeom>
        </p:spPr>
      </p:pic>
      <p:pic>
        <p:nvPicPr>
          <p:cNvPr id="11" name="图片 10"/>
          <p:cNvPicPr>
            <a:picLocks noChangeAspect="1"/>
          </p:cNvPicPr>
          <p:nvPr/>
        </p:nvPicPr>
        <p:blipFill>
          <a:blip r:embed="rId8"/>
          <a:stretch>
            <a:fillRect/>
          </a:stretch>
        </p:blipFill>
        <p:spPr>
          <a:xfrm>
            <a:off x="9054465" y="4744085"/>
            <a:ext cx="2030551" cy="1368000"/>
          </a:xfrm>
          <a:prstGeom prst="rect">
            <a:avLst/>
          </a:prstGeom>
        </p:spPr>
      </p:pic>
      <p:pic>
        <p:nvPicPr>
          <p:cNvPr id="13" name="图片 12"/>
          <p:cNvPicPr>
            <a:picLocks noChangeAspect="1"/>
          </p:cNvPicPr>
          <p:nvPr/>
        </p:nvPicPr>
        <p:blipFill>
          <a:blip r:embed="rId9"/>
          <a:stretch>
            <a:fillRect/>
          </a:stretch>
        </p:blipFill>
        <p:spPr>
          <a:xfrm>
            <a:off x="8867775" y="1899920"/>
            <a:ext cx="2217420" cy="2470785"/>
          </a:xfrm>
          <a:prstGeom prst="rect">
            <a:avLst/>
          </a:prstGeom>
        </p:spPr>
      </p:pic>
    </p:spTree>
  </p:cSld>
  <p:clrMapOvr>
    <a:masterClrMapping/>
  </p:clrMapOvr>
  <p:transition spd="slow">
    <p:push dir="d"/>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208733" y="725539"/>
            <a:ext cx="3422650" cy="7149465"/>
          </a:xfrm>
          <a:prstGeom prst="rect">
            <a:avLst/>
          </a:prstGeom>
          <a:noFill/>
        </p:spPr>
        <p:txBody>
          <a:bodyPr wrap="none" rtlCol="0">
            <a:spAutoFit/>
          </a:bodyPr>
          <a:lstStyle/>
          <a:p>
            <a:r>
              <a:rPr lang="en-US" altLang="zh-CN" sz="45865" dirty="0">
                <a:solidFill>
                  <a:schemeClr val="accent1"/>
                </a:solidFill>
                <a:latin typeface="微软雅黑 Light" panose="020B0502040204020203" pitchFamily="34" charset="-122"/>
                <a:ea typeface="微软雅黑 Light" panose="020B0502040204020203" pitchFamily="34" charset="-122"/>
              </a:rPr>
              <a:t>2</a:t>
            </a:r>
            <a:endParaRPr lang="zh-CN" altLang="en-US" sz="45865" dirty="0">
              <a:solidFill>
                <a:schemeClr val="accent1"/>
              </a:solidFill>
              <a:latin typeface="微软雅黑 Light" panose="020B0502040204020203" pitchFamily="34" charset="-122"/>
              <a:ea typeface="微软雅黑 Light" panose="020B0502040204020203" pitchFamily="34" charset="-122"/>
            </a:endParaRPr>
          </a:p>
        </p:txBody>
      </p:sp>
      <p:sp>
        <p:nvSpPr>
          <p:cNvPr id="11" name="Freeform 9"/>
          <p:cNvSpPr>
            <a:spLocks noEditPoints="1"/>
          </p:cNvSpPr>
          <p:nvPr/>
        </p:nvSpPr>
        <p:spPr bwMode="auto">
          <a:xfrm rot="21237607">
            <a:off x="7983495" y="2861081"/>
            <a:ext cx="1559879" cy="1135645"/>
          </a:xfrm>
          <a:custGeom>
            <a:avLst/>
            <a:gdLst>
              <a:gd name="T0" fmla="*/ 188 w 200"/>
              <a:gd name="T1" fmla="*/ 144 h 144"/>
              <a:gd name="T2" fmla="*/ 176 w 200"/>
              <a:gd name="T3" fmla="*/ 134 h 144"/>
              <a:gd name="T4" fmla="*/ 176 w 200"/>
              <a:gd name="T5" fmla="*/ 10 h 144"/>
              <a:gd name="T6" fmla="*/ 188 w 200"/>
              <a:gd name="T7" fmla="*/ 0 h 144"/>
              <a:gd name="T8" fmla="*/ 200 w 200"/>
              <a:gd name="T9" fmla="*/ 10 h 144"/>
              <a:gd name="T10" fmla="*/ 200 w 200"/>
              <a:gd name="T11" fmla="*/ 134 h 144"/>
              <a:gd name="T12" fmla="*/ 188 w 200"/>
              <a:gd name="T13" fmla="*/ 144 h 144"/>
              <a:gd name="T14" fmla="*/ 137 w 200"/>
              <a:gd name="T15" fmla="*/ 130 h 144"/>
              <a:gd name="T16" fmla="*/ 123 w 200"/>
              <a:gd name="T17" fmla="*/ 144 h 144"/>
              <a:gd name="T18" fmla="*/ 61 w 200"/>
              <a:gd name="T19" fmla="*/ 144 h 144"/>
              <a:gd name="T20" fmla="*/ 48 w 200"/>
              <a:gd name="T21" fmla="*/ 130 h 144"/>
              <a:gd name="T22" fmla="*/ 48 w 200"/>
              <a:gd name="T23" fmla="*/ 103 h 144"/>
              <a:gd name="T24" fmla="*/ 20 w 200"/>
              <a:gd name="T25" fmla="*/ 97 h 144"/>
              <a:gd name="T26" fmla="*/ 20 w 200"/>
              <a:gd name="T27" fmla="*/ 47 h 144"/>
              <a:gd name="T28" fmla="*/ 172 w 200"/>
              <a:gd name="T29" fmla="*/ 14 h 144"/>
              <a:gd name="T30" fmla="*/ 172 w 200"/>
              <a:gd name="T31" fmla="*/ 131 h 144"/>
              <a:gd name="T32" fmla="*/ 137 w 200"/>
              <a:gd name="T33" fmla="*/ 123 h 144"/>
              <a:gd name="T34" fmla="*/ 137 w 200"/>
              <a:gd name="T35" fmla="*/ 130 h 144"/>
              <a:gd name="T36" fmla="*/ 128 w 200"/>
              <a:gd name="T37" fmla="*/ 121 h 144"/>
              <a:gd name="T38" fmla="*/ 56 w 200"/>
              <a:gd name="T39" fmla="*/ 105 h 144"/>
              <a:gd name="T40" fmla="*/ 56 w 200"/>
              <a:gd name="T41" fmla="*/ 129 h 144"/>
              <a:gd name="T42" fmla="*/ 64 w 200"/>
              <a:gd name="T43" fmla="*/ 136 h 144"/>
              <a:gd name="T44" fmla="*/ 121 w 200"/>
              <a:gd name="T45" fmla="*/ 136 h 144"/>
              <a:gd name="T46" fmla="*/ 128 w 200"/>
              <a:gd name="T47" fmla="*/ 129 h 144"/>
              <a:gd name="T48" fmla="*/ 128 w 200"/>
              <a:gd name="T49" fmla="*/ 121 h 144"/>
              <a:gd name="T50" fmla="*/ 7 w 200"/>
              <a:gd name="T51" fmla="*/ 103 h 144"/>
              <a:gd name="T52" fmla="*/ 0 w 200"/>
              <a:gd name="T53" fmla="*/ 96 h 144"/>
              <a:gd name="T54" fmla="*/ 0 w 200"/>
              <a:gd name="T55" fmla="*/ 48 h 144"/>
              <a:gd name="T56" fmla="*/ 7 w 200"/>
              <a:gd name="T57" fmla="*/ 41 h 144"/>
              <a:gd name="T58" fmla="*/ 15 w 200"/>
              <a:gd name="T59" fmla="*/ 48 h 144"/>
              <a:gd name="T60" fmla="*/ 15 w 200"/>
              <a:gd name="T61" fmla="*/ 96 h 144"/>
              <a:gd name="T62" fmla="*/ 7 w 200"/>
              <a:gd name="T63" fmla="*/ 103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0" h="144">
                <a:moveTo>
                  <a:pt x="188" y="144"/>
                </a:moveTo>
                <a:cubicBezTo>
                  <a:pt x="182" y="144"/>
                  <a:pt x="176" y="139"/>
                  <a:pt x="176" y="134"/>
                </a:cubicBezTo>
                <a:cubicBezTo>
                  <a:pt x="176" y="10"/>
                  <a:pt x="176" y="10"/>
                  <a:pt x="176" y="10"/>
                </a:cubicBezTo>
                <a:cubicBezTo>
                  <a:pt x="176" y="5"/>
                  <a:pt x="182" y="0"/>
                  <a:pt x="188" y="0"/>
                </a:cubicBezTo>
                <a:cubicBezTo>
                  <a:pt x="194" y="0"/>
                  <a:pt x="200" y="5"/>
                  <a:pt x="200" y="10"/>
                </a:cubicBezTo>
                <a:cubicBezTo>
                  <a:pt x="200" y="134"/>
                  <a:pt x="200" y="134"/>
                  <a:pt x="200" y="134"/>
                </a:cubicBezTo>
                <a:cubicBezTo>
                  <a:pt x="200" y="139"/>
                  <a:pt x="194" y="144"/>
                  <a:pt x="188" y="144"/>
                </a:cubicBezTo>
                <a:close/>
                <a:moveTo>
                  <a:pt x="137" y="130"/>
                </a:moveTo>
                <a:cubicBezTo>
                  <a:pt x="137" y="138"/>
                  <a:pt x="131" y="144"/>
                  <a:pt x="123" y="144"/>
                </a:cubicBezTo>
                <a:cubicBezTo>
                  <a:pt x="61" y="144"/>
                  <a:pt x="61" y="144"/>
                  <a:pt x="61" y="144"/>
                </a:cubicBezTo>
                <a:cubicBezTo>
                  <a:pt x="54" y="144"/>
                  <a:pt x="48" y="138"/>
                  <a:pt x="48" y="130"/>
                </a:cubicBezTo>
                <a:cubicBezTo>
                  <a:pt x="48" y="103"/>
                  <a:pt x="48" y="103"/>
                  <a:pt x="48" y="103"/>
                </a:cubicBezTo>
                <a:cubicBezTo>
                  <a:pt x="20" y="97"/>
                  <a:pt x="20" y="97"/>
                  <a:pt x="20" y="97"/>
                </a:cubicBezTo>
                <a:cubicBezTo>
                  <a:pt x="20" y="47"/>
                  <a:pt x="20" y="47"/>
                  <a:pt x="20" y="47"/>
                </a:cubicBezTo>
                <a:cubicBezTo>
                  <a:pt x="172" y="14"/>
                  <a:pt x="172" y="14"/>
                  <a:pt x="172" y="14"/>
                </a:cubicBezTo>
                <a:cubicBezTo>
                  <a:pt x="172" y="131"/>
                  <a:pt x="172" y="131"/>
                  <a:pt x="172" y="131"/>
                </a:cubicBezTo>
                <a:cubicBezTo>
                  <a:pt x="137" y="123"/>
                  <a:pt x="137" y="123"/>
                  <a:pt x="137" y="123"/>
                </a:cubicBezTo>
                <a:lnTo>
                  <a:pt x="137" y="130"/>
                </a:lnTo>
                <a:close/>
                <a:moveTo>
                  <a:pt x="128" y="121"/>
                </a:moveTo>
                <a:cubicBezTo>
                  <a:pt x="56" y="105"/>
                  <a:pt x="56" y="105"/>
                  <a:pt x="56" y="105"/>
                </a:cubicBezTo>
                <a:cubicBezTo>
                  <a:pt x="56" y="129"/>
                  <a:pt x="56" y="129"/>
                  <a:pt x="56" y="129"/>
                </a:cubicBezTo>
                <a:cubicBezTo>
                  <a:pt x="56" y="133"/>
                  <a:pt x="61" y="136"/>
                  <a:pt x="64" y="136"/>
                </a:cubicBezTo>
                <a:cubicBezTo>
                  <a:pt x="121" y="136"/>
                  <a:pt x="121" y="136"/>
                  <a:pt x="121" y="136"/>
                </a:cubicBezTo>
                <a:cubicBezTo>
                  <a:pt x="125" y="136"/>
                  <a:pt x="128" y="133"/>
                  <a:pt x="128" y="129"/>
                </a:cubicBezTo>
                <a:lnTo>
                  <a:pt x="128" y="121"/>
                </a:lnTo>
                <a:close/>
                <a:moveTo>
                  <a:pt x="7" y="103"/>
                </a:moveTo>
                <a:cubicBezTo>
                  <a:pt x="3" y="103"/>
                  <a:pt x="0" y="100"/>
                  <a:pt x="0" y="96"/>
                </a:cubicBezTo>
                <a:cubicBezTo>
                  <a:pt x="0" y="48"/>
                  <a:pt x="0" y="48"/>
                  <a:pt x="0" y="48"/>
                </a:cubicBezTo>
                <a:cubicBezTo>
                  <a:pt x="0" y="44"/>
                  <a:pt x="3" y="41"/>
                  <a:pt x="7" y="41"/>
                </a:cubicBezTo>
                <a:cubicBezTo>
                  <a:pt x="10" y="41"/>
                  <a:pt x="15" y="44"/>
                  <a:pt x="15" y="48"/>
                </a:cubicBezTo>
                <a:cubicBezTo>
                  <a:pt x="15" y="96"/>
                  <a:pt x="15" y="96"/>
                  <a:pt x="15" y="96"/>
                </a:cubicBezTo>
                <a:cubicBezTo>
                  <a:pt x="15" y="100"/>
                  <a:pt x="10" y="103"/>
                  <a:pt x="7" y="103"/>
                </a:cubicBezTo>
                <a:close/>
              </a:path>
            </a:pathLst>
          </a:custGeom>
          <a:solidFill>
            <a:schemeClr val="accent1"/>
          </a:solidFill>
          <a:ln>
            <a:noFill/>
          </a:ln>
        </p:spPr>
        <p:txBody>
          <a:bodyPr vert="horz" wrap="square" lIns="121920" tIns="60960" rIns="121920" bIns="60960" numCol="1" anchor="t" anchorCtr="0" compatLnSpc="1"/>
          <a:lstStyle/>
          <a:p>
            <a:endParaRPr lang="zh-CN" altLang="en-US" sz="2400"/>
          </a:p>
        </p:txBody>
      </p:sp>
      <p:sp>
        <p:nvSpPr>
          <p:cNvPr id="2" name="矩形 1"/>
          <p:cNvSpPr/>
          <p:nvPr/>
        </p:nvSpPr>
        <p:spPr>
          <a:xfrm>
            <a:off x="8077180" y="4164223"/>
            <a:ext cx="1598295" cy="377190"/>
          </a:xfrm>
          <a:prstGeom prst="rect">
            <a:avLst/>
          </a:prstGeom>
        </p:spPr>
        <p:txBody>
          <a:bodyPr wrap="none">
            <a:spAutoFit/>
          </a:bodyPr>
          <a:lstStyle/>
          <a:p>
            <a:pPr algn="ctr"/>
            <a:r>
              <a:rPr lang="en-US" altLang="zh-CN" sz="1860" dirty="0">
                <a:latin typeface="微软雅黑 Light" panose="020B0502040204020203" pitchFamily="34" charset="-122"/>
                <a:ea typeface="微软雅黑 Light" panose="020B0502040204020203" pitchFamily="34" charset="-122"/>
                <a:sym typeface="+mn-ea"/>
              </a:rPr>
              <a:t>HPC</a:t>
            </a:r>
            <a:r>
              <a:rPr lang="zh-CN" altLang="en-US" sz="1860" dirty="0">
                <a:latin typeface="微软雅黑 Light" panose="020B0502040204020203" pitchFamily="34" charset="-122"/>
                <a:ea typeface="微软雅黑 Light" panose="020B0502040204020203" pitchFamily="34" charset="-122"/>
                <a:sym typeface="+mn-ea"/>
              </a:rPr>
              <a:t>门户需求</a:t>
            </a:r>
            <a:endParaRPr lang="zh-CN" altLang="en-US" sz="1865" dirty="0">
              <a:latin typeface="微软雅黑 Light" panose="020B0502040204020203" pitchFamily="34" charset="-122"/>
              <a:ea typeface="微软雅黑 Light" panose="020B0502040204020203" pitchFamily="34" charset="-122"/>
            </a:endParaRPr>
          </a:p>
        </p:txBody>
      </p:sp>
      <p:sp>
        <p:nvSpPr>
          <p:cNvPr id="3" name="直角三角形 2"/>
          <p:cNvSpPr/>
          <p:nvPr/>
        </p:nvSpPr>
        <p:spPr>
          <a:xfrm rot="5400000">
            <a:off x="663575" y="923290"/>
            <a:ext cx="1256665" cy="1256665"/>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38" name="直角三角形 137"/>
          <p:cNvSpPr/>
          <p:nvPr/>
        </p:nvSpPr>
        <p:spPr>
          <a:xfrm rot="16200000">
            <a:off x="915035" y="1716405"/>
            <a:ext cx="494030" cy="49403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39" name="直角三角形 138"/>
          <p:cNvSpPr/>
          <p:nvPr/>
        </p:nvSpPr>
        <p:spPr>
          <a:xfrm rot="16200000">
            <a:off x="1284605" y="1386840"/>
            <a:ext cx="329565" cy="329565"/>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40" name="直角三角形 139"/>
          <p:cNvSpPr/>
          <p:nvPr/>
        </p:nvSpPr>
        <p:spPr>
          <a:xfrm rot="16200000">
            <a:off x="1614170" y="1074420"/>
            <a:ext cx="405765" cy="405765"/>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直角三角形 2"/>
          <p:cNvSpPr/>
          <p:nvPr/>
        </p:nvSpPr>
        <p:spPr>
          <a:xfrm rot="5400000">
            <a:off x="0" y="0"/>
            <a:ext cx="1428750" cy="142875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4" name="直角三角形 3"/>
          <p:cNvSpPr/>
          <p:nvPr/>
        </p:nvSpPr>
        <p:spPr>
          <a:xfrm rot="16200000">
            <a:off x="11408228" y="6074228"/>
            <a:ext cx="783772" cy="783772"/>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38" name="直角三角形 137"/>
          <p:cNvSpPr/>
          <p:nvPr/>
        </p:nvSpPr>
        <p:spPr>
          <a:xfrm rot="16200000">
            <a:off x="184785" y="946150"/>
            <a:ext cx="482600" cy="48260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39" name="直角三角形 138"/>
          <p:cNvSpPr/>
          <p:nvPr/>
        </p:nvSpPr>
        <p:spPr>
          <a:xfrm rot="16200000">
            <a:off x="653415" y="520065"/>
            <a:ext cx="360680" cy="360680"/>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40" name="直角三角形 139"/>
          <p:cNvSpPr/>
          <p:nvPr/>
        </p:nvSpPr>
        <p:spPr>
          <a:xfrm rot="16200000">
            <a:off x="1129030" y="82550"/>
            <a:ext cx="451485" cy="451485"/>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41" name="直角三角形 140"/>
          <p:cNvSpPr/>
          <p:nvPr/>
        </p:nvSpPr>
        <p:spPr>
          <a:xfrm rot="5400000">
            <a:off x="11349423" y="6532299"/>
            <a:ext cx="325701" cy="325701"/>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42" name="直角三角形 141"/>
          <p:cNvSpPr/>
          <p:nvPr/>
        </p:nvSpPr>
        <p:spPr>
          <a:xfrm rot="5400000">
            <a:off x="11512273" y="6369448"/>
            <a:ext cx="325701" cy="325701"/>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143" name="直角三角形 142"/>
          <p:cNvSpPr/>
          <p:nvPr/>
        </p:nvSpPr>
        <p:spPr>
          <a:xfrm rot="5400000">
            <a:off x="11675124" y="6206597"/>
            <a:ext cx="325701" cy="325701"/>
          </a:xfrm>
          <a:prstGeom prst="r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zh-CN" altLang="en-US" sz="2400"/>
          </a:p>
        </p:txBody>
      </p:sp>
      <p:sp>
        <p:nvSpPr>
          <p:cNvPr id="2" name="椭圆 1"/>
          <p:cNvSpPr/>
          <p:nvPr/>
        </p:nvSpPr>
        <p:spPr>
          <a:xfrm>
            <a:off x="1129089" y="1826321"/>
            <a:ext cx="2843047" cy="2843047"/>
          </a:xfrm>
          <a:prstGeom prst="ellipse">
            <a:avLst/>
          </a:prstGeom>
          <a:gradFill>
            <a:gsLst>
              <a:gs pos="0">
                <a:schemeClr val="bg1"/>
              </a:gs>
              <a:gs pos="74000">
                <a:schemeClr val="bg1">
                  <a:lumMod val="95000"/>
                </a:schemeClr>
              </a:gs>
            </a:gsLst>
            <a:lin ang="5400000" scaled="1"/>
          </a:gra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400"/>
              <a:t>☌</a:t>
            </a:r>
            <a:endParaRPr lang="zh-CN" altLang="en-US" sz="2400"/>
          </a:p>
        </p:txBody>
      </p:sp>
      <p:grpSp>
        <p:nvGrpSpPr>
          <p:cNvPr id="6" name="组合 5"/>
          <p:cNvGrpSpPr/>
          <p:nvPr/>
        </p:nvGrpSpPr>
        <p:grpSpPr>
          <a:xfrm>
            <a:off x="4936348" y="1353393"/>
            <a:ext cx="471823" cy="471823"/>
            <a:chOff x="4113735" y="1030279"/>
            <a:chExt cx="353867" cy="353867"/>
          </a:xfrm>
        </p:grpSpPr>
        <p:sp>
          <p:nvSpPr>
            <p:cNvPr id="7" name="椭圆 6"/>
            <p:cNvSpPr/>
            <p:nvPr/>
          </p:nvSpPr>
          <p:spPr>
            <a:xfrm>
              <a:off x="4113735" y="1030279"/>
              <a:ext cx="353867" cy="353867"/>
            </a:xfrm>
            <a:prstGeom prst="ellipse">
              <a:avLst/>
            </a:prstGeom>
            <a:gradFill>
              <a:gsLst>
                <a:gs pos="0">
                  <a:schemeClr val="bg1"/>
                </a:gs>
                <a:gs pos="74000">
                  <a:schemeClr val="bg1">
                    <a:lumMod val="95000"/>
                  </a:schemeClr>
                </a:gs>
              </a:gsLst>
              <a:lin ang="5400000" scaled="1"/>
            </a:gra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a:p>
          </p:txBody>
        </p:sp>
        <p:sp>
          <p:nvSpPr>
            <p:cNvPr id="10" name="Freeform 5"/>
            <p:cNvSpPr>
              <a:spLocks noEditPoints="1"/>
            </p:cNvSpPr>
            <p:nvPr/>
          </p:nvSpPr>
          <p:spPr bwMode="auto">
            <a:xfrm>
              <a:off x="4193501" y="1086794"/>
              <a:ext cx="194333" cy="193210"/>
            </a:xfrm>
            <a:custGeom>
              <a:avLst/>
              <a:gdLst>
                <a:gd name="T0" fmla="*/ 12 w 200"/>
                <a:gd name="T1" fmla="*/ 199 h 199"/>
                <a:gd name="T2" fmla="*/ 0 w 200"/>
                <a:gd name="T3" fmla="*/ 95 h 199"/>
                <a:gd name="T4" fmla="*/ 0 w 200"/>
                <a:gd name="T5" fmla="*/ 72 h 199"/>
                <a:gd name="T6" fmla="*/ 100 w 200"/>
                <a:gd name="T7" fmla="*/ 0 h 199"/>
                <a:gd name="T8" fmla="*/ 200 w 200"/>
                <a:gd name="T9" fmla="*/ 72 h 199"/>
                <a:gd name="T10" fmla="*/ 200 w 200"/>
                <a:gd name="T11" fmla="*/ 95 h 199"/>
                <a:gd name="T12" fmla="*/ 188 w 200"/>
                <a:gd name="T13" fmla="*/ 199 h 199"/>
                <a:gd name="T14" fmla="*/ 180 w 200"/>
                <a:gd name="T15" fmla="*/ 191 h 199"/>
                <a:gd name="T16" fmla="*/ 100 w 200"/>
                <a:gd name="T17" fmla="*/ 138 h 199"/>
                <a:gd name="T18" fmla="*/ 21 w 200"/>
                <a:gd name="T19" fmla="*/ 191 h 199"/>
                <a:gd name="T20" fmla="*/ 148 w 200"/>
                <a:gd name="T21" fmla="*/ 118 h 199"/>
                <a:gd name="T22" fmla="*/ 52 w 200"/>
                <a:gd name="T23" fmla="*/ 67 h 199"/>
                <a:gd name="T24" fmla="*/ 79 w 200"/>
                <a:gd name="T25" fmla="*/ 137 h 199"/>
                <a:gd name="T26" fmla="*/ 121 w 200"/>
                <a:gd name="T27" fmla="*/ 137 h 199"/>
                <a:gd name="T28" fmla="*/ 71 w 200"/>
                <a:gd name="T29" fmla="*/ 142 h 199"/>
                <a:gd name="T30" fmla="*/ 8 w 200"/>
                <a:gd name="T31" fmla="*/ 178 h 199"/>
                <a:gd name="T32" fmla="*/ 186 w 200"/>
                <a:gd name="T33" fmla="*/ 69 h 199"/>
                <a:gd name="T34" fmla="*/ 14 w 200"/>
                <a:gd name="T35" fmla="*/ 69 h 199"/>
                <a:gd name="T36" fmla="*/ 8 w 200"/>
                <a:gd name="T37" fmla="*/ 87 h 199"/>
                <a:gd name="T38" fmla="*/ 16 w 200"/>
                <a:gd name="T39" fmla="*/ 80 h 199"/>
                <a:gd name="T40" fmla="*/ 100 w 200"/>
                <a:gd name="T41" fmla="*/ 25 h 199"/>
                <a:gd name="T42" fmla="*/ 184 w 200"/>
                <a:gd name="T43" fmla="*/ 80 h 199"/>
                <a:gd name="T44" fmla="*/ 192 w 200"/>
                <a:gd name="T45" fmla="*/ 88 h 199"/>
                <a:gd name="T46" fmla="*/ 192 w 200"/>
                <a:gd name="T47" fmla="*/ 100 h 199"/>
                <a:gd name="T48" fmla="*/ 192 w 200"/>
                <a:gd name="T49" fmla="*/ 178 h 199"/>
                <a:gd name="T50" fmla="*/ 68 w 200"/>
                <a:gd name="T51" fmla="*/ 107 h 199"/>
                <a:gd name="T52" fmla="*/ 132 w 200"/>
                <a:gd name="T53" fmla="*/ 111 h 199"/>
                <a:gd name="T54" fmla="*/ 68 w 200"/>
                <a:gd name="T55" fmla="*/ 107 h 199"/>
                <a:gd name="T56" fmla="*/ 132 w 200"/>
                <a:gd name="T57" fmla="*/ 95 h 199"/>
                <a:gd name="T58" fmla="*/ 68 w 200"/>
                <a:gd name="T59" fmla="*/ 99 h 199"/>
                <a:gd name="T60" fmla="*/ 68 w 200"/>
                <a:gd name="T61" fmla="*/ 83 h 199"/>
                <a:gd name="T62" fmla="*/ 132 w 200"/>
                <a:gd name="T63" fmla="*/ 87 h 199"/>
                <a:gd name="T64" fmla="*/ 68 w 200"/>
                <a:gd name="T65" fmla="*/ 8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00" h="199">
                  <a:moveTo>
                    <a:pt x="188" y="199"/>
                  </a:moveTo>
                  <a:cubicBezTo>
                    <a:pt x="12" y="199"/>
                    <a:pt x="12" y="199"/>
                    <a:pt x="12" y="199"/>
                  </a:cubicBezTo>
                  <a:cubicBezTo>
                    <a:pt x="6" y="199"/>
                    <a:pt x="0" y="194"/>
                    <a:pt x="0" y="187"/>
                  </a:cubicBezTo>
                  <a:cubicBezTo>
                    <a:pt x="0" y="95"/>
                    <a:pt x="0" y="95"/>
                    <a:pt x="0" y="95"/>
                  </a:cubicBezTo>
                  <a:cubicBezTo>
                    <a:pt x="0" y="95"/>
                    <a:pt x="0" y="95"/>
                    <a:pt x="0" y="95"/>
                  </a:cubicBezTo>
                  <a:cubicBezTo>
                    <a:pt x="0" y="89"/>
                    <a:pt x="0" y="78"/>
                    <a:pt x="0" y="72"/>
                  </a:cubicBezTo>
                  <a:cubicBezTo>
                    <a:pt x="0" y="64"/>
                    <a:pt x="6" y="61"/>
                    <a:pt x="6" y="61"/>
                  </a:cubicBezTo>
                  <a:cubicBezTo>
                    <a:pt x="100" y="0"/>
                    <a:pt x="100" y="0"/>
                    <a:pt x="100" y="0"/>
                  </a:cubicBezTo>
                  <a:cubicBezTo>
                    <a:pt x="194" y="61"/>
                    <a:pt x="194" y="61"/>
                    <a:pt x="194" y="61"/>
                  </a:cubicBezTo>
                  <a:cubicBezTo>
                    <a:pt x="194" y="61"/>
                    <a:pt x="200" y="64"/>
                    <a:pt x="200" y="72"/>
                  </a:cubicBezTo>
                  <a:cubicBezTo>
                    <a:pt x="200" y="78"/>
                    <a:pt x="200" y="89"/>
                    <a:pt x="200" y="95"/>
                  </a:cubicBezTo>
                  <a:cubicBezTo>
                    <a:pt x="200" y="95"/>
                    <a:pt x="200" y="95"/>
                    <a:pt x="200" y="95"/>
                  </a:cubicBezTo>
                  <a:cubicBezTo>
                    <a:pt x="200" y="187"/>
                    <a:pt x="200" y="187"/>
                    <a:pt x="200" y="187"/>
                  </a:cubicBezTo>
                  <a:cubicBezTo>
                    <a:pt x="200" y="194"/>
                    <a:pt x="195" y="199"/>
                    <a:pt x="188" y="199"/>
                  </a:cubicBezTo>
                  <a:close/>
                  <a:moveTo>
                    <a:pt x="21" y="191"/>
                  </a:moveTo>
                  <a:cubicBezTo>
                    <a:pt x="180" y="191"/>
                    <a:pt x="180" y="191"/>
                    <a:pt x="180" y="191"/>
                  </a:cubicBezTo>
                  <a:cubicBezTo>
                    <a:pt x="183" y="191"/>
                    <a:pt x="185" y="190"/>
                    <a:pt x="187" y="189"/>
                  </a:cubicBezTo>
                  <a:cubicBezTo>
                    <a:pt x="100" y="138"/>
                    <a:pt x="100" y="138"/>
                    <a:pt x="100" y="138"/>
                  </a:cubicBezTo>
                  <a:cubicBezTo>
                    <a:pt x="13" y="189"/>
                    <a:pt x="13" y="189"/>
                    <a:pt x="13" y="189"/>
                  </a:cubicBezTo>
                  <a:cubicBezTo>
                    <a:pt x="15" y="190"/>
                    <a:pt x="18" y="191"/>
                    <a:pt x="21" y="191"/>
                  </a:cubicBezTo>
                  <a:close/>
                  <a:moveTo>
                    <a:pt x="121" y="137"/>
                  </a:moveTo>
                  <a:cubicBezTo>
                    <a:pt x="148" y="118"/>
                    <a:pt x="148" y="118"/>
                    <a:pt x="148" y="118"/>
                  </a:cubicBezTo>
                  <a:cubicBezTo>
                    <a:pt x="148" y="67"/>
                    <a:pt x="148" y="67"/>
                    <a:pt x="148" y="67"/>
                  </a:cubicBezTo>
                  <a:cubicBezTo>
                    <a:pt x="52" y="67"/>
                    <a:pt x="52" y="67"/>
                    <a:pt x="52" y="67"/>
                  </a:cubicBezTo>
                  <a:cubicBezTo>
                    <a:pt x="52" y="118"/>
                    <a:pt x="52" y="118"/>
                    <a:pt x="52" y="118"/>
                  </a:cubicBezTo>
                  <a:cubicBezTo>
                    <a:pt x="79" y="137"/>
                    <a:pt x="79" y="137"/>
                    <a:pt x="79" y="137"/>
                  </a:cubicBezTo>
                  <a:cubicBezTo>
                    <a:pt x="100" y="125"/>
                    <a:pt x="100" y="125"/>
                    <a:pt x="100" y="125"/>
                  </a:cubicBezTo>
                  <a:lnTo>
                    <a:pt x="121" y="137"/>
                  </a:lnTo>
                  <a:close/>
                  <a:moveTo>
                    <a:pt x="8" y="178"/>
                  </a:moveTo>
                  <a:cubicBezTo>
                    <a:pt x="71" y="142"/>
                    <a:pt x="71" y="142"/>
                    <a:pt x="71" y="142"/>
                  </a:cubicBezTo>
                  <a:cubicBezTo>
                    <a:pt x="8" y="99"/>
                    <a:pt x="8" y="99"/>
                    <a:pt x="8" y="99"/>
                  </a:cubicBezTo>
                  <a:lnTo>
                    <a:pt x="8" y="178"/>
                  </a:lnTo>
                  <a:close/>
                  <a:moveTo>
                    <a:pt x="192" y="80"/>
                  </a:moveTo>
                  <a:cubicBezTo>
                    <a:pt x="192" y="72"/>
                    <a:pt x="186" y="69"/>
                    <a:pt x="186" y="69"/>
                  </a:cubicBezTo>
                  <a:cubicBezTo>
                    <a:pt x="100" y="13"/>
                    <a:pt x="100" y="13"/>
                    <a:pt x="100" y="13"/>
                  </a:cubicBezTo>
                  <a:cubicBezTo>
                    <a:pt x="14" y="69"/>
                    <a:pt x="14" y="69"/>
                    <a:pt x="14" y="69"/>
                  </a:cubicBezTo>
                  <a:cubicBezTo>
                    <a:pt x="14" y="69"/>
                    <a:pt x="8" y="72"/>
                    <a:pt x="8" y="80"/>
                  </a:cubicBezTo>
                  <a:cubicBezTo>
                    <a:pt x="8" y="84"/>
                    <a:pt x="8" y="87"/>
                    <a:pt x="8" y="87"/>
                  </a:cubicBezTo>
                  <a:cubicBezTo>
                    <a:pt x="16" y="93"/>
                    <a:pt x="16" y="93"/>
                    <a:pt x="16" y="93"/>
                  </a:cubicBezTo>
                  <a:cubicBezTo>
                    <a:pt x="16" y="88"/>
                    <a:pt x="16" y="83"/>
                    <a:pt x="16" y="80"/>
                  </a:cubicBezTo>
                  <a:cubicBezTo>
                    <a:pt x="16" y="75"/>
                    <a:pt x="21" y="73"/>
                    <a:pt x="21" y="73"/>
                  </a:cubicBezTo>
                  <a:cubicBezTo>
                    <a:pt x="100" y="25"/>
                    <a:pt x="100" y="25"/>
                    <a:pt x="100" y="25"/>
                  </a:cubicBezTo>
                  <a:cubicBezTo>
                    <a:pt x="179" y="73"/>
                    <a:pt x="179" y="73"/>
                    <a:pt x="179" y="73"/>
                  </a:cubicBezTo>
                  <a:cubicBezTo>
                    <a:pt x="179" y="73"/>
                    <a:pt x="184" y="75"/>
                    <a:pt x="184" y="80"/>
                  </a:cubicBezTo>
                  <a:cubicBezTo>
                    <a:pt x="184" y="83"/>
                    <a:pt x="184" y="89"/>
                    <a:pt x="184" y="93"/>
                  </a:cubicBezTo>
                  <a:cubicBezTo>
                    <a:pt x="192" y="88"/>
                    <a:pt x="192" y="88"/>
                    <a:pt x="192" y="88"/>
                  </a:cubicBezTo>
                  <a:cubicBezTo>
                    <a:pt x="192" y="88"/>
                    <a:pt x="192" y="81"/>
                    <a:pt x="192" y="80"/>
                  </a:cubicBezTo>
                  <a:close/>
                  <a:moveTo>
                    <a:pt x="192" y="100"/>
                  </a:moveTo>
                  <a:cubicBezTo>
                    <a:pt x="130" y="142"/>
                    <a:pt x="130" y="142"/>
                    <a:pt x="130" y="142"/>
                  </a:cubicBezTo>
                  <a:cubicBezTo>
                    <a:pt x="192" y="178"/>
                    <a:pt x="192" y="178"/>
                    <a:pt x="192" y="178"/>
                  </a:cubicBezTo>
                  <a:lnTo>
                    <a:pt x="192" y="100"/>
                  </a:lnTo>
                  <a:close/>
                  <a:moveTo>
                    <a:pt x="68" y="107"/>
                  </a:moveTo>
                  <a:cubicBezTo>
                    <a:pt x="132" y="107"/>
                    <a:pt x="132" y="107"/>
                    <a:pt x="132" y="107"/>
                  </a:cubicBezTo>
                  <a:cubicBezTo>
                    <a:pt x="132" y="111"/>
                    <a:pt x="132" y="111"/>
                    <a:pt x="132" y="111"/>
                  </a:cubicBezTo>
                  <a:cubicBezTo>
                    <a:pt x="68" y="111"/>
                    <a:pt x="68" y="111"/>
                    <a:pt x="68" y="111"/>
                  </a:cubicBezTo>
                  <a:lnTo>
                    <a:pt x="68" y="107"/>
                  </a:lnTo>
                  <a:close/>
                  <a:moveTo>
                    <a:pt x="68" y="95"/>
                  </a:moveTo>
                  <a:cubicBezTo>
                    <a:pt x="132" y="95"/>
                    <a:pt x="132" y="95"/>
                    <a:pt x="132" y="95"/>
                  </a:cubicBezTo>
                  <a:cubicBezTo>
                    <a:pt x="132" y="99"/>
                    <a:pt x="132" y="99"/>
                    <a:pt x="132" y="99"/>
                  </a:cubicBezTo>
                  <a:cubicBezTo>
                    <a:pt x="68" y="99"/>
                    <a:pt x="68" y="99"/>
                    <a:pt x="68" y="99"/>
                  </a:cubicBezTo>
                  <a:lnTo>
                    <a:pt x="68" y="95"/>
                  </a:lnTo>
                  <a:close/>
                  <a:moveTo>
                    <a:pt x="68" y="83"/>
                  </a:moveTo>
                  <a:cubicBezTo>
                    <a:pt x="132" y="83"/>
                    <a:pt x="132" y="83"/>
                    <a:pt x="132" y="83"/>
                  </a:cubicBezTo>
                  <a:cubicBezTo>
                    <a:pt x="132" y="87"/>
                    <a:pt x="132" y="87"/>
                    <a:pt x="132" y="87"/>
                  </a:cubicBezTo>
                  <a:cubicBezTo>
                    <a:pt x="68" y="87"/>
                    <a:pt x="68" y="87"/>
                    <a:pt x="68" y="87"/>
                  </a:cubicBezTo>
                  <a:lnTo>
                    <a:pt x="68" y="83"/>
                  </a:lnTo>
                  <a:close/>
                </a:path>
              </a:pathLst>
            </a:custGeom>
            <a:solidFill>
              <a:srgbClr val="C1233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p>
              <a:endParaRPr lang="zh-CN" altLang="en-US" sz="2400"/>
            </a:p>
          </p:txBody>
        </p:sp>
      </p:grpSp>
      <p:grpSp>
        <p:nvGrpSpPr>
          <p:cNvPr id="11" name="组合 10"/>
          <p:cNvGrpSpPr/>
          <p:nvPr/>
        </p:nvGrpSpPr>
        <p:grpSpPr>
          <a:xfrm>
            <a:off x="5035408" y="4472292"/>
            <a:ext cx="471823" cy="471823"/>
            <a:chOff x="4113739" y="3731883"/>
            <a:chExt cx="353867" cy="353867"/>
          </a:xfrm>
        </p:grpSpPr>
        <p:sp>
          <p:nvSpPr>
            <p:cNvPr id="12" name="椭圆 11"/>
            <p:cNvSpPr/>
            <p:nvPr/>
          </p:nvSpPr>
          <p:spPr>
            <a:xfrm>
              <a:off x="4113739" y="3731883"/>
              <a:ext cx="353867" cy="353867"/>
            </a:xfrm>
            <a:prstGeom prst="ellipse">
              <a:avLst/>
            </a:prstGeom>
            <a:gradFill>
              <a:gsLst>
                <a:gs pos="0">
                  <a:schemeClr val="bg1"/>
                </a:gs>
                <a:gs pos="74000">
                  <a:schemeClr val="bg1">
                    <a:lumMod val="95000"/>
                  </a:schemeClr>
                </a:gs>
              </a:gsLst>
              <a:lin ang="5400000" scaled="1"/>
            </a:gradFill>
            <a:ln>
              <a:noFill/>
            </a:ln>
            <a:effectLst>
              <a:outerShdw blurRad="50800" dist="38100" dir="5400000" algn="t" rotWithShape="0">
                <a:prstClr val="black">
                  <a:alpha val="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2400"/>
            </a:p>
          </p:txBody>
        </p:sp>
        <p:sp>
          <p:nvSpPr>
            <p:cNvPr id="13" name="Freeform 13"/>
            <p:cNvSpPr>
              <a:spLocks noEditPoints="1"/>
            </p:cNvSpPr>
            <p:nvPr/>
          </p:nvSpPr>
          <p:spPr bwMode="auto">
            <a:xfrm>
              <a:off x="4193505" y="3795912"/>
              <a:ext cx="200025" cy="255588"/>
            </a:xfrm>
            <a:custGeom>
              <a:avLst/>
              <a:gdLst>
                <a:gd name="T0" fmla="*/ 153 w 154"/>
                <a:gd name="T1" fmla="*/ 85 h 197"/>
                <a:gd name="T2" fmla="*/ 78 w 154"/>
                <a:gd name="T3" fmla="*/ 197 h 197"/>
                <a:gd name="T4" fmla="*/ 3 w 154"/>
                <a:gd name="T5" fmla="*/ 101 h 197"/>
                <a:gd name="T6" fmla="*/ 0 w 154"/>
                <a:gd name="T7" fmla="*/ 77 h 197"/>
                <a:gd name="T8" fmla="*/ 77 w 154"/>
                <a:gd name="T9" fmla="*/ 0 h 197"/>
                <a:gd name="T10" fmla="*/ 154 w 154"/>
                <a:gd name="T11" fmla="*/ 77 h 197"/>
                <a:gd name="T12" fmla="*/ 153 w 154"/>
                <a:gd name="T13" fmla="*/ 85 h 197"/>
                <a:gd name="T14" fmla="*/ 77 w 154"/>
                <a:gd name="T15" fmla="*/ 28 h 197"/>
                <a:gd name="T16" fmla="*/ 33 w 154"/>
                <a:gd name="T17" fmla="*/ 71 h 197"/>
                <a:gd name="T18" fmla="*/ 77 w 154"/>
                <a:gd name="T19" fmla="*/ 114 h 197"/>
                <a:gd name="T20" fmla="*/ 120 w 154"/>
                <a:gd name="T21" fmla="*/ 71 h 197"/>
                <a:gd name="T22" fmla="*/ 77 w 154"/>
                <a:gd name="T23" fmla="*/ 28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4" h="197">
                  <a:moveTo>
                    <a:pt x="153" y="85"/>
                  </a:moveTo>
                  <a:cubicBezTo>
                    <a:pt x="150" y="153"/>
                    <a:pt x="78" y="197"/>
                    <a:pt x="78" y="197"/>
                  </a:cubicBezTo>
                  <a:cubicBezTo>
                    <a:pt x="78" y="197"/>
                    <a:pt x="15" y="160"/>
                    <a:pt x="3" y="101"/>
                  </a:cubicBezTo>
                  <a:cubicBezTo>
                    <a:pt x="1" y="93"/>
                    <a:pt x="0" y="85"/>
                    <a:pt x="0" y="77"/>
                  </a:cubicBezTo>
                  <a:cubicBezTo>
                    <a:pt x="0" y="34"/>
                    <a:pt x="34" y="0"/>
                    <a:pt x="77" y="0"/>
                  </a:cubicBezTo>
                  <a:cubicBezTo>
                    <a:pt x="119" y="0"/>
                    <a:pt x="154" y="34"/>
                    <a:pt x="154" y="77"/>
                  </a:cubicBezTo>
                  <a:cubicBezTo>
                    <a:pt x="154" y="80"/>
                    <a:pt x="153" y="83"/>
                    <a:pt x="153" y="85"/>
                  </a:cubicBezTo>
                  <a:close/>
                  <a:moveTo>
                    <a:pt x="77" y="28"/>
                  </a:moveTo>
                  <a:cubicBezTo>
                    <a:pt x="53" y="28"/>
                    <a:pt x="33" y="47"/>
                    <a:pt x="33" y="71"/>
                  </a:cubicBezTo>
                  <a:cubicBezTo>
                    <a:pt x="33" y="95"/>
                    <a:pt x="53" y="114"/>
                    <a:pt x="77" y="114"/>
                  </a:cubicBezTo>
                  <a:cubicBezTo>
                    <a:pt x="100" y="114"/>
                    <a:pt x="120" y="95"/>
                    <a:pt x="120" y="71"/>
                  </a:cubicBezTo>
                  <a:cubicBezTo>
                    <a:pt x="120" y="47"/>
                    <a:pt x="100" y="28"/>
                    <a:pt x="77" y="28"/>
                  </a:cubicBezTo>
                  <a:close/>
                </a:path>
              </a:pathLst>
            </a:custGeom>
            <a:solidFill>
              <a:srgbClr val="C12332"/>
            </a:solid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p>
              <a:endParaRPr lang="zh-CN" altLang="en-US" sz="2400"/>
            </a:p>
          </p:txBody>
        </p:sp>
      </p:grpSp>
      <p:sp>
        <p:nvSpPr>
          <p:cNvPr id="14" name="矩形 13"/>
          <p:cNvSpPr/>
          <p:nvPr/>
        </p:nvSpPr>
        <p:spPr>
          <a:xfrm>
            <a:off x="5408295" y="1250315"/>
            <a:ext cx="5796280" cy="1014730"/>
          </a:xfrm>
          <a:prstGeom prst="rect">
            <a:avLst/>
          </a:prstGeom>
        </p:spPr>
        <p:txBody>
          <a:bodyPr wrap="square">
            <a:spAutoFit/>
          </a:bodyPr>
          <a:p>
            <a:pPr algn="l">
              <a:lnSpc>
                <a:spcPct val="150000"/>
              </a:lnSpc>
            </a:pPr>
            <a:r>
              <a:rPr lang="en-US" sz="2000" b="1" dirty="0">
                <a:latin typeface="微软雅黑 Light" panose="020B0502040204020203" pitchFamily="34" charset="-122"/>
                <a:ea typeface="微软雅黑 Light" panose="020B0502040204020203" pitchFamily="34" charset="-122"/>
                <a:cs typeface="Arial" panose="020B0604020202020204" pitchFamily="34" charset="0"/>
                <a:sym typeface="+mn-ea"/>
              </a:rPr>
              <a:t>HPC</a:t>
            </a:r>
            <a:r>
              <a:rPr sz="2000" b="1" dirty="0">
                <a:latin typeface="微软雅黑 Light" panose="020B0502040204020203" pitchFamily="34" charset="-122"/>
                <a:ea typeface="微软雅黑 Light" panose="020B0502040204020203" pitchFamily="34" charset="-122"/>
                <a:cs typeface="Arial" panose="020B0604020202020204" pitchFamily="34" charset="0"/>
                <a:sym typeface="+mn-ea"/>
              </a:rPr>
              <a:t>门户与计算和存储后端之间的关系是关键，并且以安全和有效的方式实现起来相当复杂</a:t>
            </a:r>
            <a:endParaRPr lang="en-US" altLang="zh-CN" sz="2000" b="1" dirty="0">
              <a:latin typeface="微软雅黑 Light" panose="020B0502040204020203" pitchFamily="34" charset="-122"/>
              <a:ea typeface="微软雅黑 Light" panose="020B0502040204020203" pitchFamily="34" charset="-122"/>
            </a:endParaRPr>
          </a:p>
        </p:txBody>
      </p:sp>
      <p:sp>
        <p:nvSpPr>
          <p:cNvPr id="15" name="矩形 14"/>
          <p:cNvSpPr/>
          <p:nvPr/>
        </p:nvSpPr>
        <p:spPr>
          <a:xfrm>
            <a:off x="5408295" y="2273935"/>
            <a:ext cx="5796280" cy="1568450"/>
          </a:xfrm>
          <a:prstGeom prst="rect">
            <a:avLst/>
          </a:prstGeom>
        </p:spPr>
        <p:txBody>
          <a:bodyPr wrap="square">
            <a:spAutoFit/>
          </a:bodyPr>
          <a:p>
            <a:pPr>
              <a:lnSpc>
                <a:spcPct val="150000"/>
              </a:lnSpc>
            </a:pPr>
            <a:r>
              <a:rPr sz="1600" dirty="0">
                <a:latin typeface="微软雅黑 Light" panose="020B0502040204020203" pitchFamily="34" charset="-122"/>
                <a:ea typeface="微软雅黑 Light" panose="020B0502040204020203" pitchFamily="34" charset="-122"/>
                <a:cs typeface="Arial" panose="020B0604020202020204" pitchFamily="34" charset="0"/>
              </a:rPr>
              <a:t>在HPC环境中处理的数据可能是非常机密的(特别是对于</a:t>
            </a:r>
            <a:r>
              <a:rPr lang="zh-CN" sz="1600" dirty="0">
                <a:latin typeface="微软雅黑 Light" panose="020B0502040204020203" pitchFamily="34" charset="-122"/>
                <a:ea typeface="微软雅黑 Light" panose="020B0502040204020203" pitchFamily="34" charset="-122"/>
                <a:cs typeface="Arial" panose="020B0604020202020204" pitchFamily="34" charset="0"/>
              </a:rPr>
              <a:t>工业</a:t>
            </a:r>
            <a:r>
              <a:rPr sz="1600" dirty="0">
                <a:latin typeface="微软雅黑 Light" panose="020B0502040204020203" pitchFamily="34" charset="-122"/>
                <a:ea typeface="微软雅黑 Light" panose="020B0502040204020203" pitchFamily="34" charset="-122"/>
                <a:cs typeface="Arial" panose="020B0604020202020204" pitchFamily="34" charset="0"/>
              </a:rPr>
              <a:t>或金融</a:t>
            </a:r>
            <a:r>
              <a:rPr lang="zh-CN" altLang="en-US" sz="1600" dirty="0">
                <a:latin typeface="微软雅黑 Light" panose="020B0502040204020203" pitchFamily="34" charset="-122"/>
                <a:ea typeface="微软雅黑 Light" panose="020B0502040204020203" pitchFamily="34" charset="-122"/>
                <a:cs typeface="Arial" panose="020B0604020202020204" pitchFamily="34" charset="0"/>
              </a:rPr>
              <a:t>机构</a:t>
            </a:r>
            <a:r>
              <a:rPr sz="1600" dirty="0">
                <a:latin typeface="微软雅黑 Light" panose="020B0502040204020203" pitchFamily="34" charset="-122"/>
                <a:ea typeface="微软雅黑 Light" panose="020B0502040204020203" pitchFamily="34" charset="-122"/>
                <a:cs typeface="Arial" panose="020B0604020202020204" pitchFamily="34" charset="0"/>
              </a:rPr>
              <a:t>)。HPC门户必须以在后端执行服务的方式处理这些约束(通过模拟，即</a:t>
            </a:r>
            <a:r>
              <a:rPr lang="zh-CN" sz="1600" dirty="0">
                <a:latin typeface="微软雅黑 Light" panose="020B0502040204020203" pitchFamily="34" charset="-122"/>
                <a:ea typeface="微软雅黑 Light" panose="020B0502040204020203" pitchFamily="34" charset="-122"/>
                <a:cs typeface="Arial" panose="020B0604020202020204" pitchFamily="34" charset="0"/>
              </a:rPr>
              <a:t>：以经过身份验证的用户的身份运行服务</a:t>
            </a:r>
            <a:r>
              <a:rPr lang="en-US" altLang="zh-CN" sz="1600" dirty="0">
                <a:latin typeface="微软雅黑 Light" panose="020B0502040204020203" pitchFamily="34" charset="-122"/>
                <a:ea typeface="微软雅黑 Light" panose="020B0502040204020203" pitchFamily="34" charset="-122"/>
                <a:cs typeface="Arial" panose="020B0604020202020204" pitchFamily="34" charset="0"/>
              </a:rPr>
              <a:t>)</a:t>
            </a:r>
            <a:r>
              <a:rPr lang="zh-CN" altLang="en-US" sz="1600" dirty="0">
                <a:latin typeface="微软雅黑 Light" panose="020B0502040204020203" pitchFamily="34" charset="-122"/>
                <a:ea typeface="微软雅黑 Light" panose="020B0502040204020203" pitchFamily="34" charset="-122"/>
                <a:cs typeface="Arial" panose="020B0604020202020204" pitchFamily="34" charset="0"/>
              </a:rPr>
              <a:t>，</a:t>
            </a:r>
            <a:r>
              <a:rPr sz="1600" dirty="0">
                <a:latin typeface="微软雅黑 Light" panose="020B0502040204020203" pitchFamily="34" charset="-122"/>
                <a:ea typeface="微软雅黑 Light" panose="020B0502040204020203" pitchFamily="34" charset="-122"/>
                <a:cs typeface="Arial" panose="020B0604020202020204" pitchFamily="34" charset="0"/>
              </a:rPr>
              <a:t>以及它们在门户视图中显示或筛选信息的方式(基于角色的显示)。</a:t>
            </a:r>
            <a:endParaRPr sz="1600" dirty="0">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16" name="矩形 15"/>
          <p:cNvSpPr/>
          <p:nvPr/>
        </p:nvSpPr>
        <p:spPr>
          <a:xfrm>
            <a:off x="5502223" y="4431806"/>
            <a:ext cx="5497830" cy="553085"/>
          </a:xfrm>
          <a:prstGeom prst="rect">
            <a:avLst/>
          </a:prstGeom>
        </p:spPr>
        <p:txBody>
          <a:bodyPr wrap="none">
            <a:spAutoFit/>
          </a:bodyPr>
          <a:p>
            <a:pPr algn="l">
              <a:lnSpc>
                <a:spcPct val="150000"/>
              </a:lnSpc>
            </a:pPr>
            <a:r>
              <a:rPr sz="2000" b="1" dirty="0">
                <a:latin typeface="微软雅黑 Light" panose="020B0502040204020203" pitchFamily="34" charset="-122"/>
                <a:ea typeface="微软雅黑 Light" panose="020B0502040204020203" pitchFamily="34" charset="-122"/>
                <a:cs typeface="Arial" panose="020B0604020202020204" pitchFamily="34" charset="0"/>
                <a:sym typeface="+mn-ea"/>
              </a:rPr>
              <a:t>HPC和web应用程序开发中的领域知识非常不同</a:t>
            </a:r>
            <a:endParaRPr lang="en-US" altLang="zh-CN" sz="2000" b="1" dirty="0">
              <a:latin typeface="微软雅黑 Light" panose="020B0502040204020203" pitchFamily="34" charset="-122"/>
              <a:ea typeface="微软雅黑 Light" panose="020B0502040204020203" pitchFamily="34" charset="-122"/>
            </a:endParaRPr>
          </a:p>
        </p:txBody>
      </p:sp>
      <p:sp>
        <p:nvSpPr>
          <p:cNvPr id="18" name="矩形 17"/>
          <p:cNvSpPr/>
          <p:nvPr/>
        </p:nvSpPr>
        <p:spPr>
          <a:xfrm>
            <a:off x="5507355" y="4898390"/>
            <a:ext cx="5697855" cy="829945"/>
          </a:xfrm>
          <a:prstGeom prst="rect">
            <a:avLst/>
          </a:prstGeom>
        </p:spPr>
        <p:txBody>
          <a:bodyPr wrap="square">
            <a:spAutoFit/>
          </a:bodyPr>
          <a:p>
            <a:pPr>
              <a:lnSpc>
                <a:spcPct val="150000"/>
              </a:lnSpc>
            </a:pPr>
            <a:r>
              <a:rPr sz="1600" dirty="0">
                <a:latin typeface="微软雅黑 Light" panose="020B0502040204020203" pitchFamily="34" charset="-122"/>
                <a:ea typeface="微软雅黑 Light" panose="020B0502040204020203" pitchFamily="34" charset="-122"/>
                <a:cs typeface="Arial" panose="020B0604020202020204" pitchFamily="34" charset="0"/>
                <a:sym typeface="+mn-ea"/>
              </a:rPr>
              <a:t>企业级别的HPC门户的设计和集成必须由一个对HPC有良好理解并对web开发有</a:t>
            </a:r>
            <a:r>
              <a:rPr lang="zh-CN" sz="1600" dirty="0">
                <a:latin typeface="微软雅黑 Light" panose="020B0502040204020203" pitchFamily="34" charset="-122"/>
                <a:ea typeface="微软雅黑 Light" panose="020B0502040204020203" pitchFamily="34" charset="-122"/>
                <a:cs typeface="Arial" panose="020B0604020202020204" pitchFamily="34" charset="0"/>
                <a:sym typeface="+mn-ea"/>
              </a:rPr>
              <a:t>丰富经验</a:t>
            </a:r>
            <a:r>
              <a:rPr sz="1600" dirty="0">
                <a:latin typeface="微软雅黑 Light" panose="020B0502040204020203" pitchFamily="34" charset="-122"/>
                <a:ea typeface="微软雅黑 Light" panose="020B0502040204020203" pitchFamily="34" charset="-122"/>
                <a:cs typeface="Arial" panose="020B0604020202020204" pitchFamily="34" charset="0"/>
                <a:sym typeface="+mn-ea"/>
              </a:rPr>
              <a:t>的团队来完成。</a:t>
            </a:r>
            <a:endParaRPr sz="1600" dirty="0">
              <a:latin typeface="微软雅黑 Light" panose="020B0502040204020203" pitchFamily="34" charset="-122"/>
              <a:ea typeface="微软雅黑 Light" panose="020B0502040204020203" pitchFamily="34" charset="-122"/>
              <a:cs typeface="Arial" panose="020B0604020202020204" pitchFamily="34" charset="0"/>
              <a:sym typeface="+mn-ea"/>
            </a:endParaRPr>
          </a:p>
        </p:txBody>
      </p:sp>
      <p:cxnSp>
        <p:nvCxnSpPr>
          <p:cNvPr id="20" name="直接连接符 19"/>
          <p:cNvCxnSpPr/>
          <p:nvPr/>
        </p:nvCxnSpPr>
        <p:spPr>
          <a:xfrm flipV="1">
            <a:off x="3971925" y="1595120"/>
            <a:ext cx="882015" cy="998855"/>
          </a:xfrm>
          <a:prstGeom prst="line">
            <a:avLst/>
          </a:prstGeom>
          <a:ln w="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4039870" y="3930650"/>
            <a:ext cx="896620" cy="738505"/>
          </a:xfrm>
          <a:prstGeom prst="line">
            <a:avLst/>
          </a:prstGeom>
          <a:ln w="0">
            <a:solidFill>
              <a:schemeClr val="bg1">
                <a:lumMod val="65000"/>
              </a:schemeClr>
            </a:solidFill>
            <a:prstDash val="dash"/>
          </a:ln>
        </p:spPr>
        <p:style>
          <a:lnRef idx="1">
            <a:schemeClr val="accent1"/>
          </a:lnRef>
          <a:fillRef idx="0">
            <a:schemeClr val="accent1"/>
          </a:fillRef>
          <a:effectRef idx="0">
            <a:schemeClr val="accent1"/>
          </a:effectRef>
          <a:fontRef idx="minor">
            <a:schemeClr val="tx1"/>
          </a:fontRef>
        </p:style>
      </p:cxnSp>
      <p:sp>
        <p:nvSpPr>
          <p:cNvPr id="22" name="矩形 21"/>
          <p:cNvSpPr/>
          <p:nvPr/>
        </p:nvSpPr>
        <p:spPr>
          <a:xfrm>
            <a:off x="1823861" y="3335797"/>
            <a:ext cx="1453515" cy="706755"/>
          </a:xfrm>
          <a:prstGeom prst="rect">
            <a:avLst/>
          </a:prstGeom>
          <a:solidFill>
            <a:schemeClr val="tx1"/>
          </a:solidFill>
        </p:spPr>
        <p:txBody>
          <a:bodyPr wrap="none">
            <a:spAutoFit/>
          </a:bodyPr>
          <a:p>
            <a:pPr algn="ctr"/>
            <a:r>
              <a:rPr lang="en-US" altLang="zh-CN" sz="2000" b="1" dirty="0">
                <a:solidFill>
                  <a:schemeClr val="bg1"/>
                </a:solidFill>
                <a:latin typeface="微软雅黑 Light" panose="020B0502040204020203" pitchFamily="34" charset="-122"/>
                <a:ea typeface="微软雅黑 Light" panose="020B0502040204020203" pitchFamily="34" charset="-122"/>
              </a:rPr>
              <a:t>HPC</a:t>
            </a:r>
            <a:r>
              <a:rPr lang="zh-CN" altLang="en-US" sz="2000" b="1" dirty="0">
                <a:solidFill>
                  <a:schemeClr val="bg1"/>
                </a:solidFill>
                <a:latin typeface="微软雅黑 Light" panose="020B0502040204020203" pitchFamily="34" charset="-122"/>
                <a:ea typeface="微软雅黑 Light" panose="020B0502040204020203" pitchFamily="34" charset="-122"/>
              </a:rPr>
              <a:t>门户的</a:t>
            </a:r>
            <a:endParaRPr lang="zh-CN" altLang="en-US" sz="2000" b="1" dirty="0">
              <a:solidFill>
                <a:schemeClr val="bg1"/>
              </a:solidFill>
              <a:latin typeface="微软雅黑 Light" panose="020B0502040204020203" pitchFamily="34" charset="-122"/>
              <a:ea typeface="微软雅黑 Light" panose="020B0502040204020203" pitchFamily="34" charset="-122"/>
            </a:endParaRPr>
          </a:p>
          <a:p>
            <a:pPr algn="ctr"/>
            <a:r>
              <a:rPr lang="zh-CN" altLang="en-US" sz="2000" b="1" dirty="0">
                <a:solidFill>
                  <a:schemeClr val="bg1"/>
                </a:solidFill>
                <a:latin typeface="微软雅黑 Light" panose="020B0502040204020203" pitchFamily="34" charset="-122"/>
                <a:ea typeface="微软雅黑 Light" panose="020B0502040204020203" pitchFamily="34" charset="-122"/>
              </a:rPr>
              <a:t>特殊之处</a:t>
            </a:r>
            <a:endParaRPr lang="zh-CN" altLang="en-US" sz="2000" b="1" dirty="0">
              <a:solidFill>
                <a:schemeClr val="bg1"/>
              </a:solidFill>
              <a:latin typeface="微软雅黑 Light" panose="020B0502040204020203" pitchFamily="34" charset="-122"/>
              <a:ea typeface="微软雅黑 Light" panose="020B0502040204020203" pitchFamily="34" charset="-122"/>
            </a:endParaRPr>
          </a:p>
        </p:txBody>
      </p:sp>
      <p:sp>
        <p:nvSpPr>
          <p:cNvPr id="24" name="Freeform 9"/>
          <p:cNvSpPr>
            <a:spLocks noEditPoints="1"/>
          </p:cNvSpPr>
          <p:nvPr/>
        </p:nvSpPr>
        <p:spPr bwMode="auto">
          <a:xfrm>
            <a:off x="2173875" y="2431040"/>
            <a:ext cx="753484" cy="772804"/>
          </a:xfrm>
          <a:custGeom>
            <a:avLst/>
            <a:gdLst>
              <a:gd name="T0" fmla="*/ 161 w 195"/>
              <a:gd name="T1" fmla="*/ 101 h 200"/>
              <a:gd name="T2" fmla="*/ 152 w 195"/>
              <a:gd name="T3" fmla="*/ 99 h 200"/>
              <a:gd name="T4" fmla="*/ 159 w 195"/>
              <a:gd name="T5" fmla="*/ 87 h 200"/>
              <a:gd name="T6" fmla="*/ 161 w 195"/>
              <a:gd name="T7" fmla="*/ 87 h 200"/>
              <a:gd name="T8" fmla="*/ 184 w 195"/>
              <a:gd name="T9" fmla="*/ 46 h 200"/>
              <a:gd name="T10" fmla="*/ 164 w 195"/>
              <a:gd name="T11" fmla="*/ 23 h 200"/>
              <a:gd name="T12" fmla="*/ 164 w 195"/>
              <a:gd name="T13" fmla="*/ 9 h 200"/>
              <a:gd name="T14" fmla="*/ 195 w 195"/>
              <a:gd name="T15" fmla="*/ 46 h 200"/>
              <a:gd name="T16" fmla="*/ 161 w 195"/>
              <a:gd name="T17" fmla="*/ 101 h 200"/>
              <a:gd name="T18" fmla="*/ 98 w 195"/>
              <a:gd name="T19" fmla="*/ 130 h 200"/>
              <a:gd name="T20" fmla="*/ 36 w 195"/>
              <a:gd name="T21" fmla="*/ 40 h 200"/>
              <a:gd name="T22" fmla="*/ 36 w 195"/>
              <a:gd name="T23" fmla="*/ 0 h 200"/>
              <a:gd name="T24" fmla="*/ 160 w 195"/>
              <a:gd name="T25" fmla="*/ 0 h 200"/>
              <a:gd name="T26" fmla="*/ 160 w 195"/>
              <a:gd name="T27" fmla="*/ 40 h 200"/>
              <a:gd name="T28" fmla="*/ 98 w 195"/>
              <a:gd name="T29" fmla="*/ 130 h 200"/>
              <a:gd name="T30" fmla="*/ 67 w 195"/>
              <a:gd name="T31" fmla="*/ 12 h 200"/>
              <a:gd name="T32" fmla="*/ 52 w 195"/>
              <a:gd name="T33" fmla="*/ 12 h 200"/>
              <a:gd name="T34" fmla="*/ 99 w 195"/>
              <a:gd name="T35" fmla="*/ 119 h 200"/>
              <a:gd name="T36" fmla="*/ 67 w 195"/>
              <a:gd name="T37" fmla="*/ 12 h 200"/>
              <a:gd name="T38" fmla="*/ 34 w 195"/>
              <a:gd name="T39" fmla="*/ 87 h 200"/>
              <a:gd name="T40" fmla="*/ 36 w 195"/>
              <a:gd name="T41" fmla="*/ 87 h 200"/>
              <a:gd name="T42" fmla="*/ 43 w 195"/>
              <a:gd name="T43" fmla="*/ 99 h 200"/>
              <a:gd name="T44" fmla="*/ 34 w 195"/>
              <a:gd name="T45" fmla="*/ 101 h 200"/>
              <a:gd name="T46" fmla="*/ 0 w 195"/>
              <a:gd name="T47" fmla="*/ 46 h 200"/>
              <a:gd name="T48" fmla="*/ 31 w 195"/>
              <a:gd name="T49" fmla="*/ 9 h 200"/>
              <a:gd name="T50" fmla="*/ 31 w 195"/>
              <a:gd name="T51" fmla="*/ 23 h 200"/>
              <a:gd name="T52" fmla="*/ 11 w 195"/>
              <a:gd name="T53" fmla="*/ 46 h 200"/>
              <a:gd name="T54" fmla="*/ 34 w 195"/>
              <a:gd name="T55" fmla="*/ 87 h 200"/>
              <a:gd name="T56" fmla="*/ 87 w 195"/>
              <a:gd name="T57" fmla="*/ 147 h 200"/>
              <a:gd name="T58" fmla="*/ 97 w 195"/>
              <a:gd name="T59" fmla="*/ 136 h 200"/>
              <a:gd name="T60" fmla="*/ 108 w 195"/>
              <a:gd name="T61" fmla="*/ 147 h 200"/>
              <a:gd name="T62" fmla="*/ 97 w 195"/>
              <a:gd name="T63" fmla="*/ 157 h 200"/>
              <a:gd name="T64" fmla="*/ 87 w 195"/>
              <a:gd name="T65" fmla="*/ 147 h 200"/>
              <a:gd name="T66" fmla="*/ 128 w 195"/>
              <a:gd name="T67" fmla="*/ 170 h 200"/>
              <a:gd name="T68" fmla="*/ 118 w 195"/>
              <a:gd name="T69" fmla="*/ 180 h 200"/>
              <a:gd name="T70" fmla="*/ 78 w 195"/>
              <a:gd name="T71" fmla="*/ 180 h 200"/>
              <a:gd name="T72" fmla="*/ 68 w 195"/>
              <a:gd name="T73" fmla="*/ 170 h 200"/>
              <a:gd name="T74" fmla="*/ 78 w 195"/>
              <a:gd name="T75" fmla="*/ 160 h 200"/>
              <a:gd name="T76" fmla="*/ 118 w 195"/>
              <a:gd name="T77" fmla="*/ 160 h 200"/>
              <a:gd name="T78" fmla="*/ 128 w 195"/>
              <a:gd name="T79" fmla="*/ 170 h 200"/>
              <a:gd name="T80" fmla="*/ 58 w 195"/>
              <a:gd name="T81" fmla="*/ 184 h 200"/>
              <a:gd name="T82" fmla="*/ 134 w 195"/>
              <a:gd name="T83" fmla="*/ 184 h 200"/>
              <a:gd name="T84" fmla="*/ 144 w 195"/>
              <a:gd name="T85" fmla="*/ 200 h 200"/>
              <a:gd name="T86" fmla="*/ 48 w 195"/>
              <a:gd name="T87" fmla="*/ 200 h 200"/>
              <a:gd name="T88" fmla="*/ 58 w 195"/>
              <a:gd name="T89" fmla="*/ 18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95" h="200">
                <a:moveTo>
                  <a:pt x="161" y="101"/>
                </a:moveTo>
                <a:cubicBezTo>
                  <a:pt x="158" y="101"/>
                  <a:pt x="155" y="100"/>
                  <a:pt x="152" y="99"/>
                </a:cubicBezTo>
                <a:cubicBezTo>
                  <a:pt x="155" y="96"/>
                  <a:pt x="157" y="92"/>
                  <a:pt x="159" y="87"/>
                </a:cubicBezTo>
                <a:cubicBezTo>
                  <a:pt x="159" y="87"/>
                  <a:pt x="160" y="87"/>
                  <a:pt x="161" y="87"/>
                </a:cubicBezTo>
                <a:cubicBezTo>
                  <a:pt x="176" y="87"/>
                  <a:pt x="184" y="64"/>
                  <a:pt x="184" y="46"/>
                </a:cubicBezTo>
                <a:cubicBezTo>
                  <a:pt x="184" y="31"/>
                  <a:pt x="175" y="23"/>
                  <a:pt x="164" y="23"/>
                </a:cubicBezTo>
                <a:cubicBezTo>
                  <a:pt x="164" y="18"/>
                  <a:pt x="164" y="13"/>
                  <a:pt x="164" y="9"/>
                </a:cubicBezTo>
                <a:cubicBezTo>
                  <a:pt x="181" y="9"/>
                  <a:pt x="195" y="23"/>
                  <a:pt x="195" y="46"/>
                </a:cubicBezTo>
                <a:cubicBezTo>
                  <a:pt x="195" y="71"/>
                  <a:pt x="182" y="101"/>
                  <a:pt x="161" y="101"/>
                </a:cubicBezTo>
                <a:close/>
                <a:moveTo>
                  <a:pt x="98" y="130"/>
                </a:moveTo>
                <a:cubicBezTo>
                  <a:pt x="65" y="130"/>
                  <a:pt x="36" y="90"/>
                  <a:pt x="36" y="40"/>
                </a:cubicBezTo>
                <a:cubicBezTo>
                  <a:pt x="36" y="37"/>
                  <a:pt x="36" y="3"/>
                  <a:pt x="36" y="0"/>
                </a:cubicBezTo>
                <a:cubicBezTo>
                  <a:pt x="160" y="0"/>
                  <a:pt x="160" y="0"/>
                  <a:pt x="160" y="0"/>
                </a:cubicBezTo>
                <a:cubicBezTo>
                  <a:pt x="160" y="3"/>
                  <a:pt x="160" y="37"/>
                  <a:pt x="160" y="40"/>
                </a:cubicBezTo>
                <a:cubicBezTo>
                  <a:pt x="160" y="90"/>
                  <a:pt x="131" y="130"/>
                  <a:pt x="98" y="130"/>
                </a:cubicBezTo>
                <a:close/>
                <a:moveTo>
                  <a:pt x="67" y="12"/>
                </a:moveTo>
                <a:cubicBezTo>
                  <a:pt x="52" y="12"/>
                  <a:pt x="52" y="12"/>
                  <a:pt x="52" y="12"/>
                </a:cubicBezTo>
                <a:cubicBezTo>
                  <a:pt x="52" y="12"/>
                  <a:pt x="50" y="116"/>
                  <a:pt x="99" y="119"/>
                </a:cubicBezTo>
                <a:cubicBezTo>
                  <a:pt x="62" y="92"/>
                  <a:pt x="67" y="12"/>
                  <a:pt x="67" y="12"/>
                </a:cubicBezTo>
                <a:close/>
                <a:moveTo>
                  <a:pt x="34" y="87"/>
                </a:moveTo>
                <a:cubicBezTo>
                  <a:pt x="35" y="87"/>
                  <a:pt x="36" y="87"/>
                  <a:pt x="36" y="87"/>
                </a:cubicBezTo>
                <a:cubicBezTo>
                  <a:pt x="38" y="92"/>
                  <a:pt x="40" y="96"/>
                  <a:pt x="43" y="99"/>
                </a:cubicBezTo>
                <a:cubicBezTo>
                  <a:pt x="40" y="100"/>
                  <a:pt x="37" y="101"/>
                  <a:pt x="34" y="101"/>
                </a:cubicBezTo>
                <a:cubicBezTo>
                  <a:pt x="13" y="101"/>
                  <a:pt x="0" y="71"/>
                  <a:pt x="0" y="46"/>
                </a:cubicBezTo>
                <a:cubicBezTo>
                  <a:pt x="0" y="23"/>
                  <a:pt x="14" y="9"/>
                  <a:pt x="31" y="9"/>
                </a:cubicBezTo>
                <a:cubicBezTo>
                  <a:pt x="31" y="13"/>
                  <a:pt x="31" y="18"/>
                  <a:pt x="31" y="23"/>
                </a:cubicBezTo>
                <a:cubicBezTo>
                  <a:pt x="20" y="23"/>
                  <a:pt x="11" y="31"/>
                  <a:pt x="11" y="46"/>
                </a:cubicBezTo>
                <a:cubicBezTo>
                  <a:pt x="11" y="64"/>
                  <a:pt x="19" y="87"/>
                  <a:pt x="34" y="87"/>
                </a:cubicBezTo>
                <a:close/>
                <a:moveTo>
                  <a:pt x="87" y="147"/>
                </a:moveTo>
                <a:cubicBezTo>
                  <a:pt x="87" y="141"/>
                  <a:pt x="91" y="136"/>
                  <a:pt x="97" y="136"/>
                </a:cubicBezTo>
                <a:cubicBezTo>
                  <a:pt x="103" y="136"/>
                  <a:pt x="108" y="141"/>
                  <a:pt x="108" y="147"/>
                </a:cubicBezTo>
                <a:cubicBezTo>
                  <a:pt x="108" y="153"/>
                  <a:pt x="103" y="157"/>
                  <a:pt x="97" y="157"/>
                </a:cubicBezTo>
                <a:cubicBezTo>
                  <a:pt x="91" y="157"/>
                  <a:pt x="87" y="153"/>
                  <a:pt x="87" y="147"/>
                </a:cubicBezTo>
                <a:close/>
                <a:moveTo>
                  <a:pt x="128" y="170"/>
                </a:moveTo>
                <a:cubicBezTo>
                  <a:pt x="128" y="176"/>
                  <a:pt x="123" y="180"/>
                  <a:pt x="118" y="180"/>
                </a:cubicBezTo>
                <a:cubicBezTo>
                  <a:pt x="78" y="180"/>
                  <a:pt x="78" y="180"/>
                  <a:pt x="78" y="180"/>
                </a:cubicBezTo>
                <a:cubicBezTo>
                  <a:pt x="72" y="180"/>
                  <a:pt x="68" y="176"/>
                  <a:pt x="68" y="170"/>
                </a:cubicBezTo>
                <a:cubicBezTo>
                  <a:pt x="68" y="165"/>
                  <a:pt x="72" y="160"/>
                  <a:pt x="78" y="160"/>
                </a:cubicBezTo>
                <a:cubicBezTo>
                  <a:pt x="118" y="160"/>
                  <a:pt x="118" y="160"/>
                  <a:pt x="118" y="160"/>
                </a:cubicBezTo>
                <a:cubicBezTo>
                  <a:pt x="123" y="160"/>
                  <a:pt x="128" y="165"/>
                  <a:pt x="128" y="170"/>
                </a:cubicBezTo>
                <a:close/>
                <a:moveTo>
                  <a:pt x="58" y="184"/>
                </a:moveTo>
                <a:cubicBezTo>
                  <a:pt x="134" y="184"/>
                  <a:pt x="134" y="184"/>
                  <a:pt x="134" y="184"/>
                </a:cubicBezTo>
                <a:cubicBezTo>
                  <a:pt x="143" y="184"/>
                  <a:pt x="144" y="195"/>
                  <a:pt x="144" y="200"/>
                </a:cubicBezTo>
                <a:cubicBezTo>
                  <a:pt x="102" y="200"/>
                  <a:pt x="88" y="200"/>
                  <a:pt x="48" y="200"/>
                </a:cubicBezTo>
                <a:cubicBezTo>
                  <a:pt x="48" y="195"/>
                  <a:pt x="48" y="184"/>
                  <a:pt x="58" y="184"/>
                </a:cubicBezTo>
                <a:close/>
              </a:path>
            </a:pathLst>
          </a:custGeom>
          <a:solidFill>
            <a:schemeClr val="accent1"/>
          </a:solidFill>
          <a:ln>
            <a:noFill/>
          </a:ln>
        </p:spPr>
        <p:txBody>
          <a:bodyPr vert="horz" wrap="square" lIns="121920" tIns="60960" rIns="121920" bIns="60960" numCol="1" anchor="t" anchorCtr="0" compatLnSpc="1"/>
          <a:p>
            <a:endParaRPr lang="zh-CN" altLang="en-US" sz="2400"/>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ageCurlDoub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4"/>
                                        </p:tgtEl>
                                        <p:attrNameLst>
                                          <p:attrName>style.visibility</p:attrName>
                                        </p:attrNameLst>
                                      </p:cBhvr>
                                      <p:to>
                                        <p:strVal val="visible"/>
                                      </p:to>
                                    </p:set>
                                    <p:anim calcmode="lin" valueType="num">
                                      <p:cBhvr>
                                        <p:cTn id="13" dur="500" fill="hold"/>
                                        <p:tgtEl>
                                          <p:spTgt spid="24"/>
                                        </p:tgtEl>
                                        <p:attrNameLst>
                                          <p:attrName>ppt_w</p:attrName>
                                        </p:attrNameLst>
                                      </p:cBhvr>
                                      <p:tavLst>
                                        <p:tav tm="0">
                                          <p:val>
                                            <p:fltVal val="0"/>
                                          </p:val>
                                        </p:tav>
                                        <p:tav tm="100000">
                                          <p:val>
                                            <p:strVal val="#ppt_w"/>
                                          </p:val>
                                        </p:tav>
                                      </p:tavLst>
                                    </p:anim>
                                    <p:anim calcmode="lin" valueType="num">
                                      <p:cBhvr>
                                        <p:cTn id="14" dur="500" fill="hold"/>
                                        <p:tgtEl>
                                          <p:spTgt spid="24"/>
                                        </p:tgtEl>
                                        <p:attrNameLst>
                                          <p:attrName>ppt_h</p:attrName>
                                        </p:attrNameLst>
                                      </p:cBhvr>
                                      <p:tavLst>
                                        <p:tav tm="0">
                                          <p:val>
                                            <p:fltVal val="0"/>
                                          </p:val>
                                        </p:tav>
                                        <p:tav tm="100000">
                                          <p:val>
                                            <p:strVal val="#ppt_h"/>
                                          </p:val>
                                        </p:tav>
                                      </p:tavLst>
                                    </p:anim>
                                    <p:animEffect transition="in" filter="fade">
                                      <p:cBhvr>
                                        <p:cTn id="15" dur="500"/>
                                        <p:tgtEl>
                                          <p:spTgt spid="24"/>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22"/>
                                        </p:tgtEl>
                                        <p:attrNameLst>
                                          <p:attrName>style.visibility</p:attrName>
                                        </p:attrNameLst>
                                      </p:cBhvr>
                                      <p:to>
                                        <p:strVal val="visible"/>
                                      </p:to>
                                    </p:set>
                                    <p:anim calcmode="lin" valueType="num">
                                      <p:cBhvr>
                                        <p:cTn id="18" dur="500" fill="hold"/>
                                        <p:tgtEl>
                                          <p:spTgt spid="22"/>
                                        </p:tgtEl>
                                        <p:attrNameLst>
                                          <p:attrName>ppt_w</p:attrName>
                                        </p:attrNameLst>
                                      </p:cBhvr>
                                      <p:tavLst>
                                        <p:tav tm="0">
                                          <p:val>
                                            <p:fltVal val="0"/>
                                          </p:val>
                                        </p:tav>
                                        <p:tav tm="100000">
                                          <p:val>
                                            <p:strVal val="#ppt_w"/>
                                          </p:val>
                                        </p:tav>
                                      </p:tavLst>
                                    </p:anim>
                                    <p:anim calcmode="lin" valueType="num">
                                      <p:cBhvr>
                                        <p:cTn id="19" dur="500" fill="hold"/>
                                        <p:tgtEl>
                                          <p:spTgt spid="22"/>
                                        </p:tgtEl>
                                        <p:attrNameLst>
                                          <p:attrName>ppt_h</p:attrName>
                                        </p:attrNameLst>
                                      </p:cBhvr>
                                      <p:tavLst>
                                        <p:tav tm="0">
                                          <p:val>
                                            <p:fltVal val="0"/>
                                          </p:val>
                                        </p:tav>
                                        <p:tav tm="100000">
                                          <p:val>
                                            <p:strVal val="#ppt_h"/>
                                          </p:val>
                                        </p:tav>
                                      </p:tavLst>
                                    </p:anim>
                                    <p:animEffect transition="in" filter="fade">
                                      <p:cBhvr>
                                        <p:cTn id="20" dur="500"/>
                                        <p:tgtEl>
                                          <p:spTgt spid="22"/>
                                        </p:tgtEl>
                                      </p:cBhvr>
                                    </p:animEffect>
                                  </p:childTnLst>
                                </p:cTn>
                              </p:par>
                            </p:childTnLst>
                          </p:cTn>
                        </p:par>
                        <p:par>
                          <p:cTn id="21" fill="hold">
                            <p:stCondLst>
                              <p:cond delay="1000"/>
                            </p:stCondLst>
                            <p:childTnLst>
                              <p:par>
                                <p:cTn id="22" presetID="22" presetClass="entr" presetSubtype="8" fill="hold" nodeType="after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wipe(left)">
                                      <p:cBhvr>
                                        <p:cTn id="24" dur="500"/>
                                        <p:tgtEl>
                                          <p:spTgt spid="20"/>
                                        </p:tgtEl>
                                      </p:cBhvr>
                                    </p:animEffect>
                                  </p:childTnLst>
                                </p:cTn>
                              </p:par>
                              <p:par>
                                <p:cTn id="25" presetID="53" presetClass="entr" presetSubtype="16" fill="hold" nodeType="with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p:cTn id="27" dur="500" fill="hold"/>
                                        <p:tgtEl>
                                          <p:spTgt spid="6"/>
                                        </p:tgtEl>
                                        <p:attrNameLst>
                                          <p:attrName>ppt_w</p:attrName>
                                        </p:attrNameLst>
                                      </p:cBhvr>
                                      <p:tavLst>
                                        <p:tav tm="0">
                                          <p:val>
                                            <p:fltVal val="0"/>
                                          </p:val>
                                        </p:tav>
                                        <p:tav tm="100000">
                                          <p:val>
                                            <p:strVal val="#ppt_w"/>
                                          </p:val>
                                        </p:tav>
                                      </p:tavLst>
                                    </p:anim>
                                    <p:anim calcmode="lin" valueType="num">
                                      <p:cBhvr>
                                        <p:cTn id="28" dur="500" fill="hold"/>
                                        <p:tgtEl>
                                          <p:spTgt spid="6"/>
                                        </p:tgtEl>
                                        <p:attrNameLst>
                                          <p:attrName>ppt_h</p:attrName>
                                        </p:attrNameLst>
                                      </p:cBhvr>
                                      <p:tavLst>
                                        <p:tav tm="0">
                                          <p:val>
                                            <p:fltVal val="0"/>
                                          </p:val>
                                        </p:tav>
                                        <p:tav tm="100000">
                                          <p:val>
                                            <p:strVal val="#ppt_h"/>
                                          </p:val>
                                        </p:tav>
                                      </p:tavLst>
                                    </p:anim>
                                    <p:animEffect transition="in" filter="fade">
                                      <p:cBhvr>
                                        <p:cTn id="29" dur="500"/>
                                        <p:tgtEl>
                                          <p:spTgt spid="6"/>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500"/>
                                        <p:tgtEl>
                                          <p:spTgt spid="14"/>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500"/>
                                        <p:tgtEl>
                                          <p:spTgt spid="15"/>
                                        </p:tgtEl>
                                      </p:cBhvr>
                                    </p:animEffect>
                                  </p:childTnLst>
                                </p:cTn>
                              </p:par>
                            </p:childTnLst>
                          </p:cTn>
                        </p:par>
                        <p:par>
                          <p:cTn id="36" fill="hold">
                            <p:stCondLst>
                              <p:cond delay="1500"/>
                            </p:stCondLst>
                            <p:childTnLst>
                              <p:par>
                                <p:cTn id="37" presetID="22" presetClass="entr" presetSubtype="8" fill="hold" nodeType="after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wipe(left)">
                                      <p:cBhvr>
                                        <p:cTn id="39" dur="500"/>
                                        <p:tgtEl>
                                          <p:spTgt spid="21"/>
                                        </p:tgtEl>
                                      </p:cBhvr>
                                    </p:animEffect>
                                  </p:childTnLst>
                                </p:cTn>
                              </p:par>
                              <p:par>
                                <p:cTn id="40" presetID="53" presetClass="entr" presetSubtype="16" fill="hold" nodeType="withEffect">
                                  <p:stCondLst>
                                    <p:cond delay="0"/>
                                  </p:stCondLst>
                                  <p:childTnLst>
                                    <p:set>
                                      <p:cBhvr>
                                        <p:cTn id="41" dur="1" fill="hold">
                                          <p:stCondLst>
                                            <p:cond delay="0"/>
                                          </p:stCondLst>
                                        </p:cTn>
                                        <p:tgtEl>
                                          <p:spTgt spid="11"/>
                                        </p:tgtEl>
                                        <p:attrNameLst>
                                          <p:attrName>style.visibility</p:attrName>
                                        </p:attrNameLst>
                                      </p:cBhvr>
                                      <p:to>
                                        <p:strVal val="visible"/>
                                      </p:to>
                                    </p:set>
                                    <p:anim calcmode="lin" valueType="num">
                                      <p:cBhvr>
                                        <p:cTn id="42" dur="500" fill="hold"/>
                                        <p:tgtEl>
                                          <p:spTgt spid="11"/>
                                        </p:tgtEl>
                                        <p:attrNameLst>
                                          <p:attrName>ppt_w</p:attrName>
                                        </p:attrNameLst>
                                      </p:cBhvr>
                                      <p:tavLst>
                                        <p:tav tm="0">
                                          <p:val>
                                            <p:fltVal val="0"/>
                                          </p:val>
                                        </p:tav>
                                        <p:tav tm="100000">
                                          <p:val>
                                            <p:strVal val="#ppt_w"/>
                                          </p:val>
                                        </p:tav>
                                      </p:tavLst>
                                    </p:anim>
                                    <p:anim calcmode="lin" valueType="num">
                                      <p:cBhvr>
                                        <p:cTn id="43" dur="500" fill="hold"/>
                                        <p:tgtEl>
                                          <p:spTgt spid="11"/>
                                        </p:tgtEl>
                                        <p:attrNameLst>
                                          <p:attrName>ppt_h</p:attrName>
                                        </p:attrNameLst>
                                      </p:cBhvr>
                                      <p:tavLst>
                                        <p:tav tm="0">
                                          <p:val>
                                            <p:fltVal val="0"/>
                                          </p:val>
                                        </p:tav>
                                        <p:tav tm="100000">
                                          <p:val>
                                            <p:strVal val="#ppt_h"/>
                                          </p:val>
                                        </p:tav>
                                      </p:tavLst>
                                    </p:anim>
                                    <p:animEffect transition="in" filter="fade">
                                      <p:cBhvr>
                                        <p:cTn id="44" dur="500"/>
                                        <p:tgtEl>
                                          <p:spTgt spid="11"/>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8"/>
                                        </p:tgtEl>
                                        <p:attrNameLst>
                                          <p:attrName>style.visibility</p:attrName>
                                        </p:attrNameLst>
                                      </p:cBhvr>
                                      <p:to>
                                        <p:strVal val="visible"/>
                                      </p:to>
                                    </p:set>
                                    <p:animEffect transition="in" filter="fade">
                                      <p:cBhvr>
                                        <p:cTn id="5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14" grpId="0"/>
      <p:bldP spid="15" grpId="0"/>
      <p:bldP spid="16" grpId="0"/>
      <p:bldP spid="18" grpId="0"/>
      <p:bldP spid="22" grpId="0" bldLvl="0" animBg="1"/>
      <p:bldP spid="24" grpId="0" bldLvl="0" animBg="1"/>
    </p:bldLst>
  </p:timing>
</p:sld>
</file>

<file path=ppt/tags/tag1.xml><?xml version="1.0" encoding="utf-8"?>
<p:tagLst xmlns:p="http://schemas.openxmlformats.org/presentationml/2006/main">
  <p:tag name="KSO_WM_TEMPLATE_TOPIC_ID" val="2869567"/>
  <p:tag name="KSO_WM_TEMPLATE_OUTLINE_ID" val="15"/>
  <p:tag name="KSO_WM_TEMPLATE_SCENE_ID" val="1"/>
  <p:tag name="KSO_WM_TEMPLATE_JOB_ID" val="2"/>
  <p:tag name="KSO_WM_TEMPLATE_TOPIC_DEFAULT" val="1"/>
</p:tagLst>
</file>

<file path=ppt/tags/tag2.xml><?xml version="1.0" encoding="utf-8"?>
<p:tagLst xmlns:p="http://schemas.openxmlformats.org/presentationml/2006/main">
  <p:tag name="KSO_WM_SLIDE_MODEL_TYPE" val="numdgm"/>
</p:tagLst>
</file>

<file path=ppt/tags/tag3.xml><?xml version="1.0" encoding="utf-8"?>
<p:tagLst xmlns:p="http://schemas.openxmlformats.org/presentationml/2006/main">
  <p:tag name="KSO_WM_DOC_GUID" val="{3a7d7acc-f2e3-439b-b6ca-8a58116836a9}"/>
</p:tagLst>
</file>

<file path=ppt/theme/theme1.xml><?xml version="1.0" encoding="utf-8"?>
<a:theme xmlns:a="http://schemas.openxmlformats.org/drawingml/2006/main" name="1_Office 主题">
  <a:themeElements>
    <a:clrScheme name="自定义 1">
      <a:dk1>
        <a:sysClr val="windowText" lastClr="000000"/>
      </a:dk1>
      <a:lt1>
        <a:sysClr val="window" lastClr="FFFFFF"/>
      </a:lt1>
      <a:dk2>
        <a:srgbClr val="1F497D"/>
      </a:dk2>
      <a:lt2>
        <a:srgbClr val="EEECE1"/>
      </a:lt2>
      <a:accent1>
        <a:srgbClr val="F15B21"/>
      </a:accent1>
      <a:accent2>
        <a:srgbClr val="DC490E"/>
      </a:accent2>
      <a:accent3>
        <a:srgbClr val="C03F0C"/>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noFill/>
        </a:ln>
      </a:spPr>
      <a:bodyPr vert="horz" wrap="square" lIns="121920" tIns="60960" rIns="121920" bIns="60960" numCol="1" anchor="t" anchorCtr="0" compatLnSpc="1"/>
      <a:lstStyle>
        <a:defPPr>
          <a:defRPr lang="zh-CN" altLang="en-US" sz="2400"/>
        </a:defPPr>
      </a:lstStyle>
    </a:spDef>
    <a:lnDef>
      <a:spPr>
        <a:ln w="0">
          <a:solidFill>
            <a:schemeClr val="bg1"/>
          </a:solidFill>
          <a:prstDash val="dash"/>
        </a:ln>
      </a:spPr>
      <a:bodyPr/>
      <a:lstStyle/>
      <a:style>
        <a:lnRef idx="1">
          <a:schemeClr val="accent1"/>
        </a:lnRef>
        <a:fillRef idx="0">
          <a:schemeClr val="accent1"/>
        </a:fillRef>
        <a:effectRef idx="0">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3736</Words>
  <Application>WPS 演示</Application>
  <PresentationFormat>宽屏</PresentationFormat>
  <Paragraphs>348</Paragraphs>
  <Slides>24</Slides>
  <Notes>25</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24</vt:i4>
      </vt:variant>
    </vt:vector>
  </HeadingPairs>
  <TitlesOfParts>
    <vt:vector size="32" baseType="lpstr">
      <vt:lpstr>Arial</vt:lpstr>
      <vt:lpstr>宋体</vt:lpstr>
      <vt:lpstr>Wingdings</vt:lpstr>
      <vt:lpstr>微软雅黑</vt:lpstr>
      <vt:lpstr>微软雅黑 Light</vt:lpstr>
      <vt:lpstr>Calibri</vt:lpstr>
      <vt:lpstr>Arial Unicode MS</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张磊</dc:creator>
  <cp:lastModifiedBy>张磊</cp:lastModifiedBy>
  <cp:revision>34</cp:revision>
  <dcterms:created xsi:type="dcterms:W3CDTF">2019-03-02T04:58:00Z</dcterms:created>
  <dcterms:modified xsi:type="dcterms:W3CDTF">2019-06-04T01:07:28Z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RubyTemplateID">
    <vt:lpwstr>2</vt:lpwstr>
  </property>
  <property fmtid="{D5CDD505-2E9C-101B-9397-08002B2CF9AE}" pid="3" name="KSOProductBuildVer">
    <vt:lpwstr>2052-11.1.0.8527</vt:lpwstr>
  </property>
</Properties>
</file>

<file path=docProps/thumbnail.jpeg>
</file>